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Open Sauce Bold" charset="1" panose="00000800000000000000"/>
      <p:regular r:id="rId25"/>
    </p:embeddedFont>
    <p:embeddedFont>
      <p:font typeface="Archivo Black" charset="1" panose="020B0A03020202020B04"/>
      <p:regular r:id="rId26"/>
    </p:embeddedFont>
    <p:embeddedFont>
      <p:font typeface="Montserrat Classic Bold" charset="1" panose="00000800000000000000"/>
      <p:regular r:id="rId27"/>
    </p:embeddedFont>
    <p:embeddedFont>
      <p:font typeface="Montserrat Light" charset="1" panose="00000400000000000000"/>
      <p:regular r:id="rId28"/>
    </p:embeddedFont>
    <p:embeddedFont>
      <p:font typeface="Montserrat Light Bold" charset="1" panose="00000800000000000000"/>
      <p:regular r:id="rId29"/>
    </p:embeddedFont>
    <p:embeddedFont>
      <p:font typeface="Open Sauce" charset="1" panose="00000500000000000000"/>
      <p:regular r:id="rId30"/>
    </p:embeddedFont>
    <p:embeddedFont>
      <p:font typeface="Montserrat Light Bold Italics" charset="1" panose="00000800000000000000"/>
      <p:regular r:id="rId31"/>
    </p:embeddedFont>
    <p:embeddedFont>
      <p:font typeface="Canva Sans" charset="1" panose="020B0503030501040103"/>
      <p:regular r:id="rId32"/>
    </p:embeddedFont>
    <p:embeddedFont>
      <p:font typeface="Canva Sans Bold" charset="1" panose="020B0803030501040103"/>
      <p:regular r:id="rId33"/>
    </p:embeddedFont>
    <p:embeddedFont>
      <p:font typeface="Open Sauce Light" charset="1" panose="00000400000000000000"/>
      <p:regular r:id="rId34"/>
    </p:embeddedFont>
    <p:embeddedFont>
      <p:font typeface="Open Sauce Light Italics" charset="1" panose="000004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4498" t="-230" r="-2201" b="-20632"/>
              </a:stretch>
            </a:blipFill>
          </p:spPr>
        </p:sp>
      </p:grpSp>
      <p:grpSp>
        <p:nvGrpSpPr>
          <p:cNvPr name="Group 6" id="6"/>
          <p:cNvGrpSpPr/>
          <p:nvPr/>
        </p:nvGrpSpPr>
        <p:grpSpPr>
          <a:xfrm rot="0">
            <a:off x="3328119" y="2240401"/>
            <a:ext cx="12542026" cy="5806198"/>
            <a:chOff x="0" y="0"/>
            <a:chExt cx="3149818" cy="1458175"/>
          </a:xfrm>
        </p:grpSpPr>
        <p:sp>
          <p:nvSpPr>
            <p:cNvPr name="Freeform 7" id="7"/>
            <p:cNvSpPr/>
            <p:nvPr/>
          </p:nvSpPr>
          <p:spPr>
            <a:xfrm flipH="false" flipV="false" rot="0">
              <a:off x="0" y="0"/>
              <a:ext cx="3149818" cy="1458175"/>
            </a:xfrm>
            <a:custGeom>
              <a:avLst/>
              <a:gdLst/>
              <a:ahLst/>
              <a:cxnLst/>
              <a:rect r="r" b="b" t="t" l="l"/>
              <a:pathLst>
                <a:path h="1458175" w="3149818">
                  <a:moveTo>
                    <a:pt x="30864" y="0"/>
                  </a:moveTo>
                  <a:lnTo>
                    <a:pt x="3118954" y="0"/>
                  </a:lnTo>
                  <a:cubicBezTo>
                    <a:pt x="3136000" y="0"/>
                    <a:pt x="3149818" y="13818"/>
                    <a:pt x="3149818" y="30864"/>
                  </a:cubicBezTo>
                  <a:lnTo>
                    <a:pt x="3149818" y="1427311"/>
                  </a:lnTo>
                  <a:cubicBezTo>
                    <a:pt x="3149818" y="1444356"/>
                    <a:pt x="3136000" y="1458175"/>
                    <a:pt x="3118954" y="1458175"/>
                  </a:cubicBezTo>
                  <a:lnTo>
                    <a:pt x="30864" y="1458175"/>
                  </a:lnTo>
                  <a:cubicBezTo>
                    <a:pt x="13818" y="1458175"/>
                    <a:pt x="0" y="1444356"/>
                    <a:pt x="0" y="1427311"/>
                  </a:cubicBezTo>
                  <a:lnTo>
                    <a:pt x="0" y="30864"/>
                  </a:lnTo>
                  <a:cubicBezTo>
                    <a:pt x="0" y="13818"/>
                    <a:pt x="13818" y="0"/>
                    <a:pt x="30864" y="0"/>
                  </a:cubicBezTo>
                  <a:close/>
                </a:path>
              </a:pathLst>
            </a:custGeom>
            <a:solidFill>
              <a:srgbClr val="FFFFFF"/>
            </a:solidFill>
          </p:spPr>
        </p:sp>
        <p:sp>
          <p:nvSpPr>
            <p:cNvPr name="TextBox 8" id="8"/>
            <p:cNvSpPr txBox="true"/>
            <p:nvPr/>
          </p:nvSpPr>
          <p:spPr>
            <a:xfrm>
              <a:off x="0" y="-47625"/>
              <a:ext cx="3149818" cy="1505800"/>
            </a:xfrm>
            <a:prstGeom prst="rect">
              <a:avLst/>
            </a:prstGeom>
          </p:spPr>
          <p:txBody>
            <a:bodyPr anchor="ctr" rtlCol="false" tIns="50800" lIns="50800" bIns="50800" rIns="50800"/>
            <a:lstStyle/>
            <a:p>
              <a:pPr algn="ctr">
                <a:lnSpc>
                  <a:spcPts val="6889"/>
                </a:lnSpc>
              </a:pPr>
              <a:r>
                <a:rPr lang="en-US" sz="5299" b="true">
                  <a:solidFill>
                    <a:srgbClr val="000000"/>
                  </a:solidFill>
                  <a:latin typeface="Open Sauce Bold"/>
                  <a:ea typeface="Open Sauce Bold"/>
                  <a:cs typeface="Open Sauce Bold"/>
                  <a:sym typeface="Open Sauce Bold"/>
                </a:rPr>
                <a:t>Класове. Наследяване.</a:t>
              </a:r>
            </a:p>
            <a:p>
              <a:pPr algn="ctr">
                <a:lnSpc>
                  <a:spcPts val="6889"/>
                </a:lnSpc>
              </a:pPr>
              <a:r>
                <a:rPr lang="en-US" b="true" sz="5299">
                  <a:solidFill>
                    <a:srgbClr val="000000"/>
                  </a:solidFill>
                  <a:latin typeface="Open Sauce Bold"/>
                  <a:ea typeface="Open Sauce Bold"/>
                  <a:cs typeface="Open Sauce Bold"/>
                  <a:sym typeface="Open Sauce Bold"/>
                </a:rPr>
                <a:t>Абстрактни класове и интерфейси. Полиморфизъм</a:t>
              </a:r>
            </a:p>
          </p:txBody>
        </p:sp>
      </p:grpSp>
      <p:sp>
        <p:nvSpPr>
          <p:cNvPr name="Freeform 9" id="9"/>
          <p:cNvSpPr/>
          <p:nvPr/>
        </p:nvSpPr>
        <p:spPr>
          <a:xfrm flipH="false" flipV="false" rot="0">
            <a:off x="3318594" y="2240401"/>
            <a:ext cx="12542026" cy="5806198"/>
          </a:xfrm>
          <a:custGeom>
            <a:avLst/>
            <a:gdLst/>
            <a:ahLst/>
            <a:cxnLst/>
            <a:rect r="r" b="b" t="t" l="l"/>
            <a:pathLst>
              <a:path h="5806198" w="12542026">
                <a:moveTo>
                  <a:pt x="0" y="0"/>
                </a:moveTo>
                <a:lnTo>
                  <a:pt x="12542026" y="0"/>
                </a:lnTo>
                <a:lnTo>
                  <a:pt x="12542026" y="5806198"/>
                </a:lnTo>
                <a:lnTo>
                  <a:pt x="0" y="5806198"/>
                </a:lnTo>
                <a:lnTo>
                  <a:pt x="0" y="0"/>
                </a:lnTo>
                <a:close/>
              </a:path>
            </a:pathLst>
          </a:custGeom>
          <a:blipFill>
            <a:blip r:embed="rId5"/>
            <a:stretch>
              <a:fillRect l="-257473" t="-160015" r="-252001"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957591" y="0"/>
            <a:ext cx="25367694" cy="2258023"/>
            <a:chOff x="0" y="0"/>
            <a:chExt cx="2458838" cy="218865"/>
          </a:xfrm>
        </p:grpSpPr>
        <p:sp>
          <p:nvSpPr>
            <p:cNvPr name="Freeform 4" id="4"/>
            <p:cNvSpPr/>
            <p:nvPr/>
          </p:nvSpPr>
          <p:spPr>
            <a:xfrm flipH="false" flipV="false" rot="0">
              <a:off x="0" y="0"/>
              <a:ext cx="2458838" cy="218865"/>
            </a:xfrm>
            <a:custGeom>
              <a:avLst/>
              <a:gdLst/>
              <a:ahLst/>
              <a:cxnLst/>
              <a:rect r="r" b="b" t="t" l="l"/>
              <a:pathLst>
                <a:path h="218865" w="2458838">
                  <a:moveTo>
                    <a:pt x="2255638" y="0"/>
                  </a:moveTo>
                  <a:lnTo>
                    <a:pt x="0" y="0"/>
                  </a:lnTo>
                  <a:lnTo>
                    <a:pt x="203200" y="218865"/>
                  </a:lnTo>
                  <a:lnTo>
                    <a:pt x="2458838" y="218865"/>
                  </a:lnTo>
                  <a:lnTo>
                    <a:pt x="2255638" y="0"/>
                  </a:lnTo>
                  <a:close/>
                </a:path>
              </a:pathLst>
            </a:custGeom>
            <a:solidFill>
              <a:srgbClr val="010101"/>
            </a:solidFill>
            <a:ln cap="sq">
              <a:noFill/>
              <a:prstDash val="solid"/>
              <a:miter/>
            </a:ln>
          </p:spPr>
        </p:sp>
        <p:sp>
          <p:nvSpPr>
            <p:cNvPr name="TextBox 5" id="5"/>
            <p:cNvSpPr txBox="true"/>
            <p:nvPr/>
          </p:nvSpPr>
          <p:spPr>
            <a:xfrm>
              <a:off x="101600" y="-19050"/>
              <a:ext cx="2255638"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67331" y="2272864"/>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4322242" y="674892"/>
            <a:ext cx="9308329" cy="812974"/>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GET &amp; SET МЕТОДИ</a:t>
            </a:r>
          </a:p>
        </p:txBody>
      </p:sp>
      <p:sp>
        <p:nvSpPr>
          <p:cNvPr name="TextBox 14" id="14"/>
          <p:cNvSpPr txBox="true"/>
          <p:nvPr/>
        </p:nvSpPr>
        <p:spPr>
          <a:xfrm rot="0">
            <a:off x="541735" y="2615289"/>
            <a:ext cx="10160076" cy="3191207"/>
          </a:xfrm>
          <a:prstGeom prst="rect">
            <a:avLst/>
          </a:prstGeom>
        </p:spPr>
        <p:txBody>
          <a:bodyPr anchor="t" rtlCol="false" tIns="0" lIns="0" bIns="0" rIns="0">
            <a:spAutoFit/>
          </a:bodyPr>
          <a:lstStyle/>
          <a:p>
            <a:pPr algn="l">
              <a:lnSpc>
                <a:spcPts val="3648"/>
              </a:lnSpc>
            </a:pPr>
            <a:r>
              <a:rPr lang="en-US" sz="2605" b="true">
                <a:solidFill>
                  <a:srgbClr val="000000"/>
                </a:solidFill>
                <a:latin typeface="Canva Sans Bold"/>
                <a:ea typeface="Canva Sans Bold"/>
                <a:cs typeface="Canva Sans Bold"/>
                <a:sym typeface="Canva Sans Bold"/>
              </a:rPr>
              <a:t>Get and Set методи– </a:t>
            </a:r>
            <a:r>
              <a:rPr lang="en-US" sz="2605">
                <a:solidFill>
                  <a:srgbClr val="000000"/>
                </a:solidFill>
                <a:latin typeface="Canva Sans"/>
                <a:ea typeface="Canva Sans"/>
                <a:cs typeface="Canva Sans"/>
                <a:sym typeface="Canva Sans"/>
              </a:rPr>
              <a:t>използват се от гледна точка на ск</a:t>
            </a:r>
            <a:r>
              <a:rPr lang="en-US" sz="2605">
                <a:solidFill>
                  <a:srgbClr val="000000"/>
                </a:solidFill>
                <a:latin typeface="Canva Sans"/>
                <a:ea typeface="Canva Sans"/>
                <a:cs typeface="Canva Sans"/>
                <a:sym typeface="Canva Sans"/>
              </a:rPr>
              <a:t>риването на данни, за да осигури регламентиран и контролиран достъп до полетата на класа.</a:t>
            </a:r>
          </a:p>
          <a:p>
            <a:pPr algn="l">
              <a:lnSpc>
                <a:spcPts val="3648"/>
              </a:lnSpc>
            </a:pPr>
          </a:p>
          <a:p>
            <a:pPr algn="l" marL="0" indent="0" lvl="0">
              <a:lnSpc>
                <a:spcPts val="3648"/>
              </a:lnSpc>
              <a:spcBef>
                <a:spcPct val="0"/>
              </a:spcBef>
            </a:pPr>
            <a:r>
              <a:rPr lang="en-US" sz="2605">
                <a:solidFill>
                  <a:srgbClr val="000000"/>
                </a:solidFill>
                <a:latin typeface="Canva Sans"/>
                <a:ea typeface="Canva Sans"/>
                <a:cs typeface="Canva Sans"/>
                <a:sym typeface="Canva Sans"/>
              </a:rPr>
              <a:t>Това са методи, чрез които се достъпва даденото поле за четене или за модификация. По конвенция започват винаги с get или със set, следвани от името на полето. Например:</a:t>
            </a:r>
          </a:p>
        </p:txBody>
      </p:sp>
      <p:sp>
        <p:nvSpPr>
          <p:cNvPr name="TextBox 15" id="15"/>
          <p:cNvSpPr txBox="true"/>
          <p:nvPr/>
        </p:nvSpPr>
        <p:spPr>
          <a:xfrm rot="0">
            <a:off x="11947205" y="4646246"/>
            <a:ext cx="4232782" cy="1374299"/>
          </a:xfrm>
          <a:prstGeom prst="rect">
            <a:avLst/>
          </a:prstGeom>
        </p:spPr>
        <p:txBody>
          <a:bodyPr anchor="t" rtlCol="false" tIns="0" lIns="0" bIns="0" rIns="0">
            <a:spAutoFit/>
          </a:bodyPr>
          <a:lstStyle/>
          <a:p>
            <a:pPr algn="l">
              <a:lnSpc>
                <a:spcPts val="3616"/>
              </a:lnSpc>
              <a:spcBef>
                <a:spcPct val="0"/>
              </a:spcBef>
            </a:pPr>
            <a:r>
              <a:rPr lang="en-US" sz="2782">
                <a:solidFill>
                  <a:srgbClr val="000000"/>
                </a:solidFill>
                <a:latin typeface="Open Sauce"/>
                <a:ea typeface="Open Sauce"/>
                <a:cs typeface="Open Sauce"/>
                <a:sym typeface="Open Sauce"/>
              </a:rPr>
              <a:t>public String getName() {</a:t>
            </a:r>
          </a:p>
          <a:p>
            <a:pPr algn="l">
              <a:lnSpc>
                <a:spcPts val="3616"/>
              </a:lnSpc>
              <a:spcBef>
                <a:spcPct val="0"/>
              </a:spcBef>
            </a:pPr>
            <a:r>
              <a:rPr lang="en-US" sz="2782">
                <a:solidFill>
                  <a:srgbClr val="000000"/>
                </a:solidFill>
                <a:latin typeface="Open Sauce"/>
                <a:ea typeface="Open Sauce"/>
                <a:cs typeface="Open Sauce"/>
                <a:sym typeface="Open Sauce"/>
              </a:rPr>
              <a:t>  return this.name;</a:t>
            </a:r>
          </a:p>
          <a:p>
            <a:pPr algn="l">
              <a:lnSpc>
                <a:spcPts val="3616"/>
              </a:lnSpc>
              <a:spcBef>
                <a:spcPct val="0"/>
              </a:spcBef>
            </a:pPr>
            <a:r>
              <a:rPr lang="en-US" sz="2782">
                <a:solidFill>
                  <a:srgbClr val="000000"/>
                </a:solidFill>
                <a:latin typeface="Open Sauce"/>
                <a:ea typeface="Open Sauce"/>
                <a:cs typeface="Open Sauce"/>
                <a:sym typeface="Open Sauce"/>
              </a:rPr>
              <a:t> }</a:t>
            </a:r>
          </a:p>
        </p:txBody>
      </p:sp>
      <p:sp>
        <p:nvSpPr>
          <p:cNvPr name="TextBox 16" id="16"/>
          <p:cNvSpPr txBox="true"/>
          <p:nvPr/>
        </p:nvSpPr>
        <p:spPr>
          <a:xfrm rot="0">
            <a:off x="11863753" y="2634339"/>
            <a:ext cx="5943204" cy="1374341"/>
          </a:xfrm>
          <a:prstGeom prst="rect">
            <a:avLst/>
          </a:prstGeom>
        </p:spPr>
        <p:txBody>
          <a:bodyPr anchor="t" rtlCol="false" tIns="0" lIns="0" bIns="0" rIns="0">
            <a:spAutoFit/>
          </a:bodyPr>
          <a:lstStyle/>
          <a:p>
            <a:pPr algn="l">
              <a:lnSpc>
                <a:spcPts val="3612"/>
              </a:lnSpc>
              <a:spcBef>
                <a:spcPct val="0"/>
              </a:spcBef>
            </a:pPr>
            <a:r>
              <a:rPr lang="en-US" sz="2778">
                <a:solidFill>
                  <a:srgbClr val="000000"/>
                </a:solidFill>
                <a:latin typeface="Open Sauce"/>
                <a:ea typeface="Open Sauce"/>
                <a:cs typeface="Open Sauce"/>
                <a:sym typeface="Open Sauce"/>
              </a:rPr>
              <a:t>public void setName(String name) {</a:t>
            </a:r>
          </a:p>
          <a:p>
            <a:pPr algn="l">
              <a:lnSpc>
                <a:spcPts val="3612"/>
              </a:lnSpc>
              <a:spcBef>
                <a:spcPct val="0"/>
              </a:spcBef>
            </a:pPr>
            <a:r>
              <a:rPr lang="en-US" sz="2778">
                <a:solidFill>
                  <a:srgbClr val="000000"/>
                </a:solidFill>
                <a:latin typeface="Open Sauce"/>
                <a:ea typeface="Open Sauce"/>
                <a:cs typeface="Open Sauce"/>
                <a:sym typeface="Open Sauce"/>
              </a:rPr>
              <a:t>  this.name = name;</a:t>
            </a:r>
          </a:p>
          <a:p>
            <a:pPr algn="l">
              <a:lnSpc>
                <a:spcPts val="3612"/>
              </a:lnSpc>
              <a:spcBef>
                <a:spcPct val="0"/>
              </a:spcBef>
            </a:pPr>
            <a:r>
              <a:rPr lang="en-US" sz="2778">
                <a:solidFill>
                  <a:srgbClr val="000000"/>
                </a:solidFill>
                <a:latin typeface="Open Sauce"/>
                <a:ea typeface="Open Sauce"/>
                <a:cs typeface="Open Sauce"/>
                <a:sym typeface="Open Sauce"/>
              </a:rPr>
              <a:t> }</a:t>
            </a:r>
          </a:p>
        </p:txBody>
      </p:sp>
      <p:sp>
        <p:nvSpPr>
          <p:cNvPr name="TextBox 17" id="17"/>
          <p:cNvSpPr txBox="true"/>
          <p:nvPr/>
        </p:nvSpPr>
        <p:spPr>
          <a:xfrm rot="0">
            <a:off x="541735" y="6568496"/>
            <a:ext cx="8115300" cy="1076894"/>
          </a:xfrm>
          <a:prstGeom prst="rect">
            <a:avLst/>
          </a:prstGeom>
        </p:spPr>
        <p:txBody>
          <a:bodyPr anchor="t" rtlCol="false" tIns="0" lIns="0" bIns="0" rIns="0">
            <a:spAutoFit/>
          </a:bodyPr>
          <a:lstStyle/>
          <a:p>
            <a:pPr algn="ctr">
              <a:lnSpc>
                <a:spcPts val="2859"/>
              </a:lnSpc>
              <a:spcBef>
                <a:spcPct val="0"/>
              </a:spcBef>
            </a:pPr>
            <a:r>
              <a:rPr lang="en-US" b="true" sz="2199">
                <a:solidFill>
                  <a:srgbClr val="000000"/>
                </a:solidFill>
                <a:latin typeface="Open Sauce Bold"/>
                <a:ea typeface="Open Sauce Bold"/>
                <a:cs typeface="Open Sauce Bold"/>
                <a:sym typeface="Open Sauce Bold"/>
              </a:rPr>
              <a:t>Ключовата дума this, поставена пред името на полето, означава достъп до нестатичен елемент(поле, метод) на класа, в който се намираме.</a:t>
            </a:r>
          </a:p>
        </p:txBody>
      </p:sp>
      <p:sp>
        <p:nvSpPr>
          <p:cNvPr name="TextBox 18" id="18"/>
          <p:cNvSpPr txBox="true"/>
          <p:nvPr/>
        </p:nvSpPr>
        <p:spPr>
          <a:xfrm rot="0">
            <a:off x="401119" y="8615419"/>
            <a:ext cx="17485762" cy="388576"/>
          </a:xfrm>
          <a:prstGeom prst="rect">
            <a:avLst/>
          </a:prstGeom>
        </p:spPr>
        <p:txBody>
          <a:bodyPr anchor="t" rtlCol="false" tIns="0" lIns="0" bIns="0" rIns="0">
            <a:spAutoFit/>
          </a:bodyPr>
          <a:lstStyle/>
          <a:p>
            <a:pPr algn="ctr">
              <a:lnSpc>
                <a:spcPts val="3119"/>
              </a:lnSpc>
              <a:spcBef>
                <a:spcPct val="0"/>
              </a:spcBef>
            </a:pPr>
            <a:r>
              <a:rPr lang="en-US" sz="2399">
                <a:solidFill>
                  <a:srgbClr val="000000"/>
                </a:solidFill>
                <a:latin typeface="Open Sauce"/>
                <a:ea typeface="Open Sauce"/>
                <a:cs typeface="Open Sauce"/>
                <a:sym typeface="Open Sauce"/>
              </a:rPr>
              <a:t>this.name = name ; -&gt; Тук първото name е полето на класа, а второто – параметъра, предаден през метода setName.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7349415" y="1022180"/>
            <a:ext cx="13471756" cy="1426670"/>
          </a:xfrm>
          <a:custGeom>
            <a:avLst/>
            <a:gdLst/>
            <a:ahLst/>
            <a:cxnLst/>
            <a:rect r="r" b="b" t="t" l="l"/>
            <a:pathLst>
              <a:path h="1426670" w="13471756">
                <a:moveTo>
                  <a:pt x="0" y="0"/>
                </a:moveTo>
                <a:lnTo>
                  <a:pt x="13471756" y="0"/>
                </a:lnTo>
                <a:lnTo>
                  <a:pt x="13471756" y="1426670"/>
                </a:lnTo>
                <a:lnTo>
                  <a:pt x="0" y="142667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1800379" y="0"/>
            <a:ext cx="6487621" cy="3649287"/>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TextBox 7" id="7"/>
          <p:cNvSpPr txBox="true"/>
          <p:nvPr/>
        </p:nvSpPr>
        <p:spPr>
          <a:xfrm rot="0">
            <a:off x="2121851" y="359243"/>
            <a:ext cx="6033864" cy="909260"/>
          </a:xfrm>
          <a:prstGeom prst="rect">
            <a:avLst/>
          </a:prstGeom>
        </p:spPr>
        <p:txBody>
          <a:bodyPr anchor="t" rtlCol="false" tIns="0" lIns="0" bIns="0" rIns="0">
            <a:spAutoFit/>
          </a:bodyPr>
          <a:lstStyle/>
          <a:p>
            <a:pPr algn="l" marL="0" indent="0" lvl="0">
              <a:lnSpc>
                <a:spcPts val="7207"/>
              </a:lnSpc>
              <a:spcBef>
                <a:spcPct val="0"/>
              </a:spcBef>
            </a:pPr>
            <a:r>
              <a:rPr lang="en-US" sz="5222" spc="182">
                <a:solidFill>
                  <a:srgbClr val="010101"/>
                </a:solidFill>
                <a:latin typeface="Archivo Black"/>
                <a:ea typeface="Archivo Black"/>
                <a:cs typeface="Archivo Black"/>
                <a:sym typeface="Archivo Black"/>
              </a:rPr>
              <a:t>НАСЛЕДЯВАНЕ</a:t>
            </a:r>
          </a:p>
        </p:txBody>
      </p:sp>
      <p:sp>
        <p:nvSpPr>
          <p:cNvPr name="TextBox 8" id="8"/>
          <p:cNvSpPr txBox="true"/>
          <p:nvPr/>
        </p:nvSpPr>
        <p:spPr>
          <a:xfrm rot="0">
            <a:off x="88570" y="1830548"/>
            <a:ext cx="15441635" cy="3189781"/>
          </a:xfrm>
          <a:prstGeom prst="rect">
            <a:avLst/>
          </a:prstGeom>
        </p:spPr>
        <p:txBody>
          <a:bodyPr anchor="t" rtlCol="false" tIns="0" lIns="0" bIns="0" rIns="0">
            <a:spAutoFit/>
          </a:bodyPr>
          <a:lstStyle/>
          <a:p>
            <a:pPr algn="ctr">
              <a:lnSpc>
                <a:spcPts val="3220"/>
              </a:lnSpc>
            </a:pPr>
            <a:r>
              <a:rPr lang="en-US" sz="2300" b="true">
                <a:solidFill>
                  <a:srgbClr val="000000"/>
                </a:solidFill>
                <a:latin typeface="Canva Sans Bold"/>
                <a:ea typeface="Canva Sans Bold"/>
                <a:cs typeface="Canva Sans Bold"/>
                <a:sym typeface="Canva Sans Bold"/>
              </a:rPr>
              <a:t>Вече разбирате, че целият Java</a:t>
            </a:r>
            <a:r>
              <a:rPr lang="en-US" sz="2300" b="true">
                <a:solidFill>
                  <a:srgbClr val="000000"/>
                </a:solidFill>
                <a:latin typeface="Canva Sans Bold"/>
                <a:ea typeface="Canva Sans Bold"/>
                <a:cs typeface="Canva Sans Bold"/>
                <a:sym typeface="Canva Sans Bold"/>
              </a:rPr>
              <a:t> </a:t>
            </a:r>
            <a:r>
              <a:rPr lang="en-US" sz="2300" b="true">
                <a:solidFill>
                  <a:srgbClr val="000000"/>
                </a:solidFill>
                <a:latin typeface="Canva Sans Bold"/>
                <a:ea typeface="Canva Sans Bold"/>
                <a:cs typeface="Canva Sans Bold"/>
                <a:sym typeface="Canva Sans Bold"/>
              </a:rPr>
              <a:t>свят е и</a:t>
            </a:r>
            <a:r>
              <a:rPr lang="en-US" sz="2300" b="true">
                <a:solidFill>
                  <a:srgbClr val="000000"/>
                </a:solidFill>
                <a:latin typeface="Canva Sans Bold"/>
                <a:ea typeface="Canva Sans Bold"/>
                <a:cs typeface="Canva Sans Bold"/>
                <a:sym typeface="Canva Sans Bold"/>
              </a:rPr>
              <a:t>з</a:t>
            </a:r>
            <a:r>
              <a:rPr lang="en-US" sz="2300" b="true">
                <a:solidFill>
                  <a:srgbClr val="000000"/>
                </a:solidFill>
                <a:latin typeface="Canva Sans Bold"/>
                <a:ea typeface="Canva Sans Bold"/>
                <a:cs typeface="Canva Sans Bold"/>
                <a:sym typeface="Canva Sans Bold"/>
              </a:rPr>
              <a:t>гр</a:t>
            </a:r>
            <a:r>
              <a:rPr lang="en-US" sz="2300" b="true">
                <a:solidFill>
                  <a:srgbClr val="000000"/>
                </a:solidFill>
                <a:latin typeface="Canva Sans Bold"/>
                <a:ea typeface="Canva Sans Bold"/>
                <a:cs typeface="Canva Sans Bold"/>
                <a:sym typeface="Canva Sans Bold"/>
              </a:rPr>
              <a:t>а</a:t>
            </a:r>
            <a:r>
              <a:rPr lang="en-US" sz="2300" b="true">
                <a:solidFill>
                  <a:srgbClr val="000000"/>
                </a:solidFill>
                <a:latin typeface="Canva Sans Bold"/>
                <a:ea typeface="Canva Sans Bold"/>
                <a:cs typeface="Canva Sans Bold"/>
                <a:sym typeface="Canva Sans Bold"/>
              </a:rPr>
              <a:t>д</a:t>
            </a:r>
            <a:r>
              <a:rPr lang="en-US" sz="2300" b="true">
                <a:solidFill>
                  <a:srgbClr val="000000"/>
                </a:solidFill>
                <a:latin typeface="Canva Sans Bold"/>
                <a:ea typeface="Canva Sans Bold"/>
                <a:cs typeface="Canva Sans Bold"/>
                <a:sym typeface="Canva Sans Bold"/>
              </a:rPr>
              <a:t>е</a:t>
            </a:r>
            <a:r>
              <a:rPr lang="en-US" sz="2300" b="true">
                <a:solidFill>
                  <a:srgbClr val="000000"/>
                </a:solidFill>
                <a:latin typeface="Canva Sans Bold"/>
                <a:ea typeface="Canva Sans Bold"/>
                <a:cs typeface="Canva Sans Bold"/>
                <a:sym typeface="Canva Sans Bold"/>
              </a:rPr>
              <a:t>н от обекти, изобщо обектно-ориент</a:t>
            </a:r>
            <a:r>
              <a:rPr lang="en-US" sz="2300" b="true">
                <a:solidFill>
                  <a:srgbClr val="000000"/>
                </a:solidFill>
                <a:latin typeface="Canva Sans Bold"/>
                <a:ea typeface="Canva Sans Bold"/>
                <a:cs typeface="Canva Sans Bold"/>
                <a:sym typeface="Canva Sans Bold"/>
              </a:rPr>
              <a:t>иран</a:t>
            </a:r>
            <a:r>
              <a:rPr lang="en-US" sz="2300" b="true">
                <a:solidFill>
                  <a:srgbClr val="000000"/>
                </a:solidFill>
                <a:latin typeface="Canva Sans Bold"/>
                <a:ea typeface="Canva Sans Bold"/>
                <a:cs typeface="Canva Sans Bold"/>
                <a:sym typeface="Canva Sans Bold"/>
              </a:rPr>
              <a:t>о</a:t>
            </a:r>
            <a:r>
              <a:rPr lang="en-US" sz="2300" b="true">
                <a:solidFill>
                  <a:srgbClr val="000000"/>
                </a:solidFill>
                <a:latin typeface="Canva Sans Bold"/>
                <a:ea typeface="Canva Sans Bold"/>
                <a:cs typeface="Canva Sans Bold"/>
                <a:sym typeface="Canva Sans Bold"/>
              </a:rPr>
              <a:t>то </a:t>
            </a:r>
            <a:r>
              <a:rPr lang="en-US" sz="2300" b="true">
                <a:solidFill>
                  <a:srgbClr val="000000"/>
                </a:solidFill>
                <a:latin typeface="Canva Sans Bold"/>
                <a:ea typeface="Canva Sans Bold"/>
                <a:cs typeface="Canva Sans Bold"/>
                <a:sym typeface="Canva Sans Bold"/>
              </a:rPr>
              <a:t>програмиране е и</a:t>
            </a:r>
            <a:r>
              <a:rPr lang="en-US" sz="2300" b="true">
                <a:solidFill>
                  <a:srgbClr val="000000"/>
                </a:solidFill>
                <a:latin typeface="Canva Sans Bold"/>
                <a:ea typeface="Canva Sans Bold"/>
                <a:cs typeface="Canva Sans Bold"/>
                <a:sym typeface="Canva Sans Bold"/>
              </a:rPr>
              <a:t>з</a:t>
            </a:r>
            <a:r>
              <a:rPr lang="en-US" sz="2300" b="true">
                <a:solidFill>
                  <a:srgbClr val="000000"/>
                </a:solidFill>
                <a:latin typeface="Canva Sans Bold"/>
                <a:ea typeface="Canva Sans Bold"/>
                <a:cs typeface="Canva Sans Bold"/>
                <a:sym typeface="Canva Sans Bold"/>
              </a:rPr>
              <a:t>гр</a:t>
            </a:r>
            <a:r>
              <a:rPr lang="en-US" sz="2300" b="true">
                <a:solidFill>
                  <a:srgbClr val="000000"/>
                </a:solidFill>
                <a:latin typeface="Canva Sans Bold"/>
                <a:ea typeface="Canva Sans Bold"/>
                <a:cs typeface="Canva Sans Bold"/>
                <a:sym typeface="Canva Sans Bold"/>
              </a:rPr>
              <a:t>а</a:t>
            </a:r>
            <a:r>
              <a:rPr lang="en-US" sz="2300" b="true">
                <a:solidFill>
                  <a:srgbClr val="000000"/>
                </a:solidFill>
                <a:latin typeface="Canva Sans Bold"/>
                <a:ea typeface="Canva Sans Bold"/>
                <a:cs typeface="Canva Sans Bold"/>
                <a:sym typeface="Canva Sans Bold"/>
              </a:rPr>
              <a:t>д</a:t>
            </a:r>
            <a:r>
              <a:rPr lang="en-US" sz="2300" b="true">
                <a:solidFill>
                  <a:srgbClr val="000000"/>
                </a:solidFill>
                <a:latin typeface="Canva Sans Bold"/>
                <a:ea typeface="Canva Sans Bold"/>
                <a:cs typeface="Canva Sans Bold"/>
                <a:sym typeface="Canva Sans Bold"/>
              </a:rPr>
              <a:t>е</a:t>
            </a:r>
            <a:r>
              <a:rPr lang="en-US" sz="2300" b="true">
                <a:solidFill>
                  <a:srgbClr val="000000"/>
                </a:solidFill>
                <a:latin typeface="Canva Sans Bold"/>
                <a:ea typeface="Canva Sans Bold"/>
                <a:cs typeface="Canva Sans Bold"/>
                <a:sym typeface="Canva Sans Bold"/>
              </a:rPr>
              <a:t>н от о</a:t>
            </a:r>
            <a:r>
              <a:rPr lang="en-US" sz="2300" b="true">
                <a:solidFill>
                  <a:srgbClr val="000000"/>
                </a:solidFill>
                <a:latin typeface="Canva Sans Bold"/>
                <a:ea typeface="Canva Sans Bold"/>
                <a:cs typeface="Canva Sans Bold"/>
                <a:sym typeface="Canva Sans Bold"/>
              </a:rPr>
              <a:t>бек</a:t>
            </a:r>
            <a:r>
              <a:rPr lang="en-US" sz="2300" b="true">
                <a:solidFill>
                  <a:srgbClr val="000000"/>
                </a:solidFill>
                <a:latin typeface="Canva Sans Bold"/>
                <a:ea typeface="Canva Sans Bold"/>
                <a:cs typeface="Canva Sans Bold"/>
                <a:sym typeface="Canva Sans Bold"/>
              </a:rPr>
              <a:t>т</a:t>
            </a:r>
            <a:r>
              <a:rPr lang="en-US" sz="2300" b="true">
                <a:solidFill>
                  <a:srgbClr val="000000"/>
                </a:solidFill>
                <a:latin typeface="Canva Sans Bold"/>
                <a:ea typeface="Canva Sans Bold"/>
                <a:cs typeface="Canva Sans Bold"/>
                <a:sym typeface="Canva Sans Bold"/>
              </a:rPr>
              <a:t>и</a:t>
            </a:r>
            <a:r>
              <a:rPr lang="en-US" sz="2300" b="true">
                <a:solidFill>
                  <a:srgbClr val="000000"/>
                </a:solidFill>
                <a:latin typeface="Canva Sans Bold"/>
                <a:ea typeface="Canva Sans Bold"/>
                <a:cs typeface="Canva Sans Bold"/>
                <a:sym typeface="Canva Sans Bold"/>
              </a:rPr>
              <a:t> и взаимодействието между тях. Както в реалния свят, </a:t>
            </a:r>
            <a:r>
              <a:rPr lang="en-US" sz="2300" b="true">
                <a:solidFill>
                  <a:srgbClr val="000000"/>
                </a:solidFill>
                <a:latin typeface="Canva Sans Bold"/>
                <a:ea typeface="Canva Sans Bold"/>
                <a:cs typeface="Canva Sans Bold"/>
                <a:sym typeface="Canva Sans Bold"/>
              </a:rPr>
              <a:t>та</a:t>
            </a:r>
            <a:r>
              <a:rPr lang="en-US" sz="2300" b="true">
                <a:solidFill>
                  <a:srgbClr val="000000"/>
                </a:solidFill>
                <a:latin typeface="Canva Sans Bold"/>
                <a:ea typeface="Canva Sans Bold"/>
                <a:cs typeface="Canva Sans Bold"/>
                <a:sym typeface="Canva Sans Bold"/>
              </a:rPr>
              <a:t>ка и тук, съществува й</a:t>
            </a:r>
            <a:r>
              <a:rPr lang="en-US" sz="2300" b="true">
                <a:solidFill>
                  <a:srgbClr val="000000"/>
                </a:solidFill>
                <a:latin typeface="Canva Sans Bold"/>
                <a:ea typeface="Canva Sans Bold"/>
                <a:cs typeface="Canva Sans Bold"/>
                <a:sym typeface="Canva Sans Bold"/>
              </a:rPr>
              <a:t>е</a:t>
            </a:r>
            <a:r>
              <a:rPr lang="en-US" sz="2300" b="true">
                <a:solidFill>
                  <a:srgbClr val="000000"/>
                </a:solidFill>
                <a:latin typeface="Canva Sans Bold"/>
                <a:ea typeface="Canva Sans Bold"/>
                <a:cs typeface="Canva Sans Bold"/>
                <a:sym typeface="Canva Sans Bold"/>
              </a:rPr>
              <a:t>р</a:t>
            </a:r>
            <a:r>
              <a:rPr lang="en-US" sz="2300" b="true">
                <a:solidFill>
                  <a:srgbClr val="000000"/>
                </a:solidFill>
                <a:latin typeface="Canva Sans Bold"/>
                <a:ea typeface="Canva Sans Bold"/>
                <a:cs typeface="Canva Sans Bold"/>
                <a:sym typeface="Canva Sans Bold"/>
              </a:rPr>
              <a:t>а</a:t>
            </a:r>
            <a:r>
              <a:rPr lang="en-US" sz="2300" b="true">
                <a:solidFill>
                  <a:srgbClr val="000000"/>
                </a:solidFill>
                <a:latin typeface="Canva Sans Bold"/>
                <a:ea typeface="Canva Sans Bold"/>
                <a:cs typeface="Canva Sans Bold"/>
                <a:sym typeface="Canva Sans Bold"/>
              </a:rPr>
              <a:t>рхичнос</a:t>
            </a:r>
            <a:r>
              <a:rPr lang="en-US" sz="2300" b="true">
                <a:solidFill>
                  <a:srgbClr val="000000"/>
                </a:solidFill>
                <a:latin typeface="Canva Sans Bold"/>
                <a:ea typeface="Canva Sans Bold"/>
                <a:cs typeface="Canva Sans Bold"/>
                <a:sym typeface="Canva Sans Bold"/>
              </a:rPr>
              <a:t>т ме</a:t>
            </a:r>
            <a:r>
              <a:rPr lang="en-US" sz="2300" b="true">
                <a:solidFill>
                  <a:srgbClr val="000000"/>
                </a:solidFill>
                <a:latin typeface="Canva Sans Bold"/>
                <a:ea typeface="Canva Sans Bold"/>
                <a:cs typeface="Canva Sans Bold"/>
                <a:sym typeface="Canva Sans Bold"/>
              </a:rPr>
              <a:t>жду</a:t>
            </a:r>
            <a:r>
              <a:rPr lang="en-US" sz="2300" b="true">
                <a:solidFill>
                  <a:srgbClr val="000000"/>
                </a:solidFill>
                <a:latin typeface="Canva Sans Bold"/>
                <a:ea typeface="Canva Sans Bold"/>
                <a:cs typeface="Canva Sans Bold"/>
                <a:sym typeface="Canva Sans Bold"/>
              </a:rPr>
              <a:t> </a:t>
            </a:r>
            <a:r>
              <a:rPr lang="en-US" sz="2300" b="true">
                <a:solidFill>
                  <a:srgbClr val="000000"/>
                </a:solidFill>
                <a:latin typeface="Canva Sans Bold"/>
                <a:ea typeface="Canva Sans Bold"/>
                <a:cs typeface="Canva Sans Bold"/>
                <a:sym typeface="Canva Sans Bold"/>
              </a:rPr>
              <a:t>об</a:t>
            </a:r>
            <a:r>
              <a:rPr lang="en-US" sz="2300" b="true">
                <a:solidFill>
                  <a:srgbClr val="000000"/>
                </a:solidFill>
                <a:latin typeface="Canva Sans Bold"/>
                <a:ea typeface="Canva Sans Bold"/>
                <a:cs typeface="Canva Sans Bold"/>
                <a:sym typeface="Canva Sans Bold"/>
              </a:rPr>
              <a:t>ек</a:t>
            </a:r>
            <a:r>
              <a:rPr lang="en-US" sz="2300" b="true">
                <a:solidFill>
                  <a:srgbClr val="000000"/>
                </a:solidFill>
                <a:latin typeface="Canva Sans Bold"/>
                <a:ea typeface="Canva Sans Bold"/>
                <a:cs typeface="Canva Sans Bold"/>
                <a:sym typeface="Canva Sans Bold"/>
              </a:rPr>
              <a:t>т</a:t>
            </a:r>
            <a:r>
              <a:rPr lang="en-US" sz="2300" b="true">
                <a:solidFill>
                  <a:srgbClr val="000000"/>
                </a:solidFill>
                <a:latin typeface="Canva Sans Bold"/>
                <a:ea typeface="Canva Sans Bold"/>
                <a:cs typeface="Canva Sans Bold"/>
                <a:sym typeface="Canva Sans Bold"/>
              </a:rPr>
              <a:t>и</a:t>
            </a:r>
            <a:r>
              <a:rPr lang="en-US" sz="2300" b="true">
                <a:solidFill>
                  <a:srgbClr val="000000"/>
                </a:solidFill>
                <a:latin typeface="Canva Sans Bold"/>
                <a:ea typeface="Canva Sans Bold"/>
                <a:cs typeface="Canva Sans Bold"/>
                <a:sym typeface="Canva Sans Bold"/>
              </a:rPr>
              <a:t>т</a:t>
            </a:r>
            <a:r>
              <a:rPr lang="en-US" sz="2300" b="true">
                <a:solidFill>
                  <a:srgbClr val="000000"/>
                </a:solidFill>
                <a:latin typeface="Canva Sans Bold"/>
                <a:ea typeface="Canva Sans Bold"/>
                <a:cs typeface="Canva Sans Bold"/>
                <a:sym typeface="Canva Sans Bold"/>
              </a:rPr>
              <a:t>е</a:t>
            </a:r>
            <a:r>
              <a:rPr lang="en-US" sz="2300" b="true">
                <a:solidFill>
                  <a:srgbClr val="000000"/>
                </a:solidFill>
                <a:latin typeface="Canva Sans Bold"/>
                <a:ea typeface="Canva Sans Bold"/>
                <a:cs typeface="Canva Sans Bold"/>
                <a:sym typeface="Canva Sans Bold"/>
              </a:rPr>
              <a:t>.</a:t>
            </a:r>
          </a:p>
          <a:p>
            <a:pPr algn="ctr">
              <a:lnSpc>
                <a:spcPts val="3220"/>
              </a:lnSpc>
            </a:pPr>
          </a:p>
          <a:p>
            <a:pPr algn="ctr">
              <a:lnSpc>
                <a:spcPts val="3220"/>
              </a:lnSpc>
            </a:pPr>
            <a:r>
              <a:rPr lang="en-US" sz="2300" b="true">
                <a:solidFill>
                  <a:srgbClr val="000000"/>
                </a:solidFill>
                <a:latin typeface="Canva Sans Bold"/>
                <a:ea typeface="Canva Sans Bold"/>
                <a:cs typeface="Canva Sans Bold"/>
                <a:sym typeface="Canva Sans Bold"/>
              </a:rPr>
              <a:t>В обектноориентираните езици всеки клас може да има безброй много наследници. Специално в Java, един клас може да наследни НЕ повече от един клас(single inheritance). Това е много важна особеност, защото това го отличава силно от С++, например, който език е пример за обектно ориентиран език, който поддържа множествено наследяване (multiple inheritance). </a:t>
            </a:r>
          </a:p>
        </p:txBody>
      </p:sp>
      <p:sp>
        <p:nvSpPr>
          <p:cNvPr name="TextBox 9" id="9"/>
          <p:cNvSpPr txBox="true"/>
          <p:nvPr/>
        </p:nvSpPr>
        <p:spPr>
          <a:xfrm rot="0">
            <a:off x="410868" y="5372929"/>
            <a:ext cx="10087240" cy="353038"/>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Когато един клас наследява друг клас съществуват определени правила:</a:t>
            </a:r>
          </a:p>
        </p:txBody>
      </p:sp>
      <p:sp>
        <p:nvSpPr>
          <p:cNvPr name="TextBox 10" id="10"/>
          <p:cNvSpPr txBox="true"/>
          <p:nvPr/>
        </p:nvSpPr>
        <p:spPr>
          <a:xfrm rot="0">
            <a:off x="579994" y="6078567"/>
            <a:ext cx="16416277" cy="3972318"/>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Дъщерният клас разполага с всички public и protected променливи (полета) и методи на класа родител.</a:t>
            </a:r>
          </a:p>
          <a:p>
            <a:pPr algn="l">
              <a:lnSpc>
                <a:spcPts val="2859"/>
              </a:lnSpc>
            </a:pP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Родителският клас НЕ разполага с променливите и методите на дъщерния клас, независимо от модификаторите им за достъп.</a:t>
            </a:r>
          </a:p>
          <a:p>
            <a:pPr algn="l">
              <a:lnSpc>
                <a:spcPts val="2859"/>
              </a:lnSpc>
            </a:pP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Дъщерният клас задължително трябва да „разшири“ родителския- да съдържа нови полета, или нови методи(функционалност).</a:t>
            </a:r>
          </a:p>
          <a:p>
            <a:pPr algn="l">
              <a:lnSpc>
                <a:spcPts val="2859"/>
              </a:lnSpc>
            </a:pP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Родителският клас не трябва да е final.</a:t>
            </a:r>
          </a:p>
          <a:p>
            <a:pPr algn="l">
              <a:lnSpc>
                <a:spcPts val="2859"/>
              </a:lnSpc>
            </a:pP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Родителският клас трябва да е с модификатор за достъп, различен от private.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7349415" y="1022180"/>
            <a:ext cx="13471756" cy="1426670"/>
          </a:xfrm>
          <a:custGeom>
            <a:avLst/>
            <a:gdLst/>
            <a:ahLst/>
            <a:cxnLst/>
            <a:rect r="r" b="b" t="t" l="l"/>
            <a:pathLst>
              <a:path h="1426670" w="13471756">
                <a:moveTo>
                  <a:pt x="0" y="0"/>
                </a:moveTo>
                <a:lnTo>
                  <a:pt x="13471756" y="0"/>
                </a:lnTo>
                <a:lnTo>
                  <a:pt x="13471756" y="1426670"/>
                </a:lnTo>
                <a:lnTo>
                  <a:pt x="0" y="142667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1800379" y="0"/>
            <a:ext cx="6487621" cy="3649287"/>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TextBox 7" id="7"/>
          <p:cNvSpPr txBox="true"/>
          <p:nvPr/>
        </p:nvSpPr>
        <p:spPr>
          <a:xfrm rot="0">
            <a:off x="2121851" y="359243"/>
            <a:ext cx="6033864" cy="909260"/>
          </a:xfrm>
          <a:prstGeom prst="rect">
            <a:avLst/>
          </a:prstGeom>
        </p:spPr>
        <p:txBody>
          <a:bodyPr anchor="t" rtlCol="false" tIns="0" lIns="0" bIns="0" rIns="0">
            <a:spAutoFit/>
          </a:bodyPr>
          <a:lstStyle/>
          <a:p>
            <a:pPr algn="l" marL="0" indent="0" lvl="0">
              <a:lnSpc>
                <a:spcPts val="7207"/>
              </a:lnSpc>
              <a:spcBef>
                <a:spcPct val="0"/>
              </a:spcBef>
            </a:pPr>
            <a:r>
              <a:rPr lang="en-US" sz="5222" spc="182">
                <a:solidFill>
                  <a:srgbClr val="010101"/>
                </a:solidFill>
                <a:latin typeface="Archivo Black"/>
                <a:ea typeface="Archivo Black"/>
                <a:cs typeface="Archivo Black"/>
                <a:sym typeface="Archivo Black"/>
              </a:rPr>
              <a:t>НАСЛЕДЯВАНЕ</a:t>
            </a:r>
          </a:p>
        </p:txBody>
      </p:sp>
      <p:sp>
        <p:nvSpPr>
          <p:cNvPr name="TextBox 8" id="8"/>
          <p:cNvSpPr txBox="true"/>
          <p:nvPr/>
        </p:nvSpPr>
        <p:spPr>
          <a:xfrm rot="0">
            <a:off x="641838" y="2074862"/>
            <a:ext cx="1150056" cy="353038"/>
          </a:xfrm>
          <a:prstGeom prst="rect">
            <a:avLst/>
          </a:prstGeom>
        </p:spPr>
        <p:txBody>
          <a:bodyPr anchor="t" rtlCol="false" tIns="0" lIns="0" bIns="0" rIns="0">
            <a:spAutoFit/>
          </a:bodyPr>
          <a:lstStyle/>
          <a:p>
            <a:pPr algn="ctr">
              <a:lnSpc>
                <a:spcPts val="2859"/>
              </a:lnSpc>
              <a:spcBef>
                <a:spcPct val="0"/>
              </a:spcBef>
            </a:pPr>
            <a:r>
              <a:rPr lang="en-US" sz="2199">
                <a:solidFill>
                  <a:srgbClr val="010101"/>
                </a:solidFill>
                <a:latin typeface="Open Sauce"/>
                <a:ea typeface="Open Sauce"/>
                <a:cs typeface="Open Sauce"/>
                <a:sym typeface="Open Sauce"/>
              </a:rPr>
              <a:t>Пример:</a:t>
            </a:r>
          </a:p>
        </p:txBody>
      </p:sp>
      <p:sp>
        <p:nvSpPr>
          <p:cNvPr name="TextBox 9" id="9"/>
          <p:cNvSpPr txBox="true"/>
          <p:nvPr/>
        </p:nvSpPr>
        <p:spPr>
          <a:xfrm rot="0">
            <a:off x="2339459" y="2241856"/>
            <a:ext cx="5043951" cy="4696174"/>
          </a:xfrm>
          <a:prstGeom prst="rect">
            <a:avLst/>
          </a:prstGeom>
        </p:spPr>
        <p:txBody>
          <a:bodyPr anchor="t" rtlCol="false" tIns="0" lIns="0" bIns="0" rIns="0">
            <a:spAutoFit/>
          </a:bodyPr>
          <a:lstStyle/>
          <a:p>
            <a:pPr algn="l">
              <a:lnSpc>
                <a:spcPts val="2859"/>
              </a:lnSpc>
              <a:spcBef>
                <a:spcPct val="0"/>
              </a:spcBef>
            </a:pPr>
            <a:r>
              <a:rPr lang="en-US" sz="2199">
                <a:solidFill>
                  <a:srgbClr val="010101"/>
                </a:solidFill>
                <a:latin typeface="Open Sauce"/>
                <a:ea typeface="Open Sauce"/>
                <a:cs typeface="Open Sauce"/>
                <a:sym typeface="Open Sauce"/>
              </a:rPr>
              <a:t>public class Worker extends Person {</a:t>
            </a:r>
          </a:p>
          <a:p>
            <a:pPr algn="l">
              <a:lnSpc>
                <a:spcPts val="2859"/>
              </a:lnSpc>
              <a:spcBef>
                <a:spcPct val="0"/>
              </a:spcBef>
            </a:pPr>
          </a:p>
          <a:p>
            <a:pPr algn="l">
              <a:lnSpc>
                <a:spcPts val="2859"/>
              </a:lnSpc>
              <a:spcBef>
                <a:spcPct val="0"/>
              </a:spcBef>
            </a:pPr>
            <a:r>
              <a:rPr lang="en-US" sz="2199">
                <a:solidFill>
                  <a:srgbClr val="010101"/>
                </a:solidFill>
                <a:latin typeface="Open Sauce"/>
                <a:ea typeface="Open Sauce"/>
                <a:cs typeface="Open Sauce"/>
                <a:sym typeface="Open Sauce"/>
              </a:rPr>
              <a:t>      // worker’s fields..</a:t>
            </a:r>
          </a:p>
          <a:p>
            <a:pPr algn="l">
              <a:lnSpc>
                <a:spcPts val="2859"/>
              </a:lnSpc>
              <a:spcBef>
                <a:spcPct val="0"/>
              </a:spcBef>
            </a:pPr>
          </a:p>
          <a:p>
            <a:pPr algn="l">
              <a:lnSpc>
                <a:spcPts val="2859"/>
              </a:lnSpc>
              <a:spcBef>
                <a:spcPct val="0"/>
              </a:spcBef>
            </a:pPr>
            <a:r>
              <a:rPr lang="en-US" sz="2199">
                <a:solidFill>
                  <a:srgbClr val="010101"/>
                </a:solidFill>
                <a:latin typeface="Open Sauce"/>
                <a:ea typeface="Open Sauce"/>
                <a:cs typeface="Open Sauce"/>
                <a:sym typeface="Open Sauce"/>
              </a:rPr>
              <a:t>                 public Worker() {</a:t>
            </a:r>
          </a:p>
          <a:p>
            <a:pPr algn="l">
              <a:lnSpc>
                <a:spcPts val="2859"/>
              </a:lnSpc>
              <a:spcBef>
                <a:spcPct val="0"/>
              </a:spcBef>
            </a:pPr>
          </a:p>
          <a:p>
            <a:pPr algn="l">
              <a:lnSpc>
                <a:spcPts val="2859"/>
              </a:lnSpc>
              <a:spcBef>
                <a:spcPct val="0"/>
              </a:spcBef>
            </a:pPr>
            <a:r>
              <a:rPr lang="en-US" sz="2199">
                <a:solidFill>
                  <a:srgbClr val="010101"/>
                </a:solidFill>
                <a:latin typeface="Open Sauce"/>
                <a:ea typeface="Open Sauce"/>
                <a:cs typeface="Open Sauce"/>
                <a:sym typeface="Open Sauce"/>
              </a:rPr>
              <a:t>                      super();</a:t>
            </a:r>
          </a:p>
          <a:p>
            <a:pPr algn="l">
              <a:lnSpc>
                <a:spcPts val="2859"/>
              </a:lnSpc>
              <a:spcBef>
                <a:spcPct val="0"/>
              </a:spcBef>
            </a:pPr>
          </a:p>
          <a:p>
            <a:pPr algn="l">
              <a:lnSpc>
                <a:spcPts val="2859"/>
              </a:lnSpc>
              <a:spcBef>
                <a:spcPct val="0"/>
              </a:spcBef>
            </a:pPr>
            <a:r>
              <a:rPr lang="en-US" sz="2199">
                <a:solidFill>
                  <a:srgbClr val="010101"/>
                </a:solidFill>
                <a:latin typeface="Open Sauce"/>
                <a:ea typeface="Open Sauce"/>
                <a:cs typeface="Open Sauce"/>
                <a:sym typeface="Open Sauce"/>
              </a:rPr>
              <a:t>                 }</a:t>
            </a:r>
          </a:p>
          <a:p>
            <a:pPr algn="l">
              <a:lnSpc>
                <a:spcPts val="2859"/>
              </a:lnSpc>
              <a:spcBef>
                <a:spcPct val="0"/>
              </a:spcBef>
            </a:pPr>
          </a:p>
          <a:p>
            <a:pPr algn="l">
              <a:lnSpc>
                <a:spcPts val="2859"/>
              </a:lnSpc>
              <a:spcBef>
                <a:spcPct val="0"/>
              </a:spcBef>
            </a:pPr>
            <a:r>
              <a:rPr lang="en-US" sz="2199">
                <a:solidFill>
                  <a:srgbClr val="010101"/>
                </a:solidFill>
                <a:latin typeface="Open Sauce"/>
                <a:ea typeface="Open Sauce"/>
                <a:cs typeface="Open Sauce"/>
                <a:sym typeface="Open Sauce"/>
              </a:rPr>
              <a:t>      // worker’s methods….</a:t>
            </a:r>
          </a:p>
          <a:p>
            <a:pPr algn="l">
              <a:lnSpc>
                <a:spcPts val="2859"/>
              </a:lnSpc>
              <a:spcBef>
                <a:spcPct val="0"/>
              </a:spcBef>
            </a:pPr>
          </a:p>
          <a:p>
            <a:pPr algn="l">
              <a:lnSpc>
                <a:spcPts val="2859"/>
              </a:lnSpc>
              <a:spcBef>
                <a:spcPct val="0"/>
              </a:spcBef>
            </a:pPr>
            <a:r>
              <a:rPr lang="en-US" sz="2199">
                <a:solidFill>
                  <a:srgbClr val="010101"/>
                </a:solidFill>
                <a:latin typeface="Open Sauce"/>
                <a:ea typeface="Open Sauce"/>
                <a:cs typeface="Open Sauce"/>
                <a:sym typeface="Open Sauce"/>
              </a:rPr>
              <a:t> }</a:t>
            </a:r>
          </a:p>
        </p:txBody>
      </p:sp>
      <p:sp>
        <p:nvSpPr>
          <p:cNvPr name="TextBox 10" id="10"/>
          <p:cNvSpPr txBox="true"/>
          <p:nvPr/>
        </p:nvSpPr>
        <p:spPr>
          <a:xfrm rot="0">
            <a:off x="851937" y="7619288"/>
            <a:ext cx="16230600" cy="1800750"/>
          </a:xfrm>
          <a:prstGeom prst="rect">
            <a:avLst/>
          </a:prstGeom>
        </p:spPr>
        <p:txBody>
          <a:bodyPr anchor="t" rtlCol="false" tIns="0" lIns="0" bIns="0" rIns="0">
            <a:spAutoFit/>
          </a:bodyPr>
          <a:lstStyle/>
          <a:p>
            <a:pPr algn="ctr">
              <a:lnSpc>
                <a:spcPts val="2859"/>
              </a:lnSpc>
              <a:spcBef>
                <a:spcPct val="0"/>
              </a:spcBef>
            </a:pPr>
            <a:r>
              <a:rPr lang="en-US" sz="2199">
                <a:solidFill>
                  <a:srgbClr val="010101"/>
                </a:solidFill>
                <a:latin typeface="Open Sauce"/>
                <a:ea typeface="Open Sauce"/>
                <a:cs typeface="Open Sauce"/>
                <a:sym typeface="Open Sauce"/>
              </a:rPr>
              <a:t>Както виждате наследяването става с ключовата дума extends след декларацията на новия клас, а след нея се посочва кой е наследяваният клас. Извикването на super(); на първият ред в конструктора на новият клас е задължително – с него се извиква конструктора на родителския клас, за да може при създаване на инстанции на новия клас, да се инициализират не само данните му, но и тези на родителския клас, тъй като на практика и той самият ги притежава.</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461959" y="498411"/>
            <a:ext cx="17472902" cy="9517218"/>
            <a:chOff x="0" y="0"/>
            <a:chExt cx="4601916" cy="2506592"/>
          </a:xfrm>
        </p:grpSpPr>
        <p:sp>
          <p:nvSpPr>
            <p:cNvPr name="Freeform 4" id="4"/>
            <p:cNvSpPr/>
            <p:nvPr/>
          </p:nvSpPr>
          <p:spPr>
            <a:xfrm flipH="false" flipV="false" rot="0">
              <a:off x="0" y="0"/>
              <a:ext cx="4601916" cy="2506593"/>
            </a:xfrm>
            <a:custGeom>
              <a:avLst/>
              <a:gdLst/>
              <a:ahLst/>
              <a:cxnLst/>
              <a:rect r="r" b="b" t="t" l="l"/>
              <a:pathLst>
                <a:path h="2506593" w="4601916">
                  <a:moveTo>
                    <a:pt x="11077" y="0"/>
                  </a:moveTo>
                  <a:lnTo>
                    <a:pt x="4590840" y="0"/>
                  </a:lnTo>
                  <a:cubicBezTo>
                    <a:pt x="4593777" y="0"/>
                    <a:pt x="4596595" y="1167"/>
                    <a:pt x="4598672" y="3244"/>
                  </a:cubicBezTo>
                  <a:cubicBezTo>
                    <a:pt x="4600749" y="5322"/>
                    <a:pt x="4601916" y="8139"/>
                    <a:pt x="4601916" y="11077"/>
                  </a:cubicBezTo>
                  <a:lnTo>
                    <a:pt x="4601916" y="2495516"/>
                  </a:lnTo>
                  <a:cubicBezTo>
                    <a:pt x="4601916" y="2498453"/>
                    <a:pt x="4600749" y="2501271"/>
                    <a:pt x="4598672" y="2503348"/>
                  </a:cubicBezTo>
                  <a:cubicBezTo>
                    <a:pt x="4596595" y="2505426"/>
                    <a:pt x="4593777" y="2506593"/>
                    <a:pt x="4590840" y="2506593"/>
                  </a:cubicBezTo>
                  <a:lnTo>
                    <a:pt x="11077" y="2506593"/>
                  </a:lnTo>
                  <a:cubicBezTo>
                    <a:pt x="8139" y="2506593"/>
                    <a:pt x="5322" y="2505426"/>
                    <a:pt x="3244" y="2503348"/>
                  </a:cubicBezTo>
                  <a:cubicBezTo>
                    <a:pt x="1167" y="2501271"/>
                    <a:pt x="0" y="2498453"/>
                    <a:pt x="0" y="2495516"/>
                  </a:cubicBezTo>
                  <a:lnTo>
                    <a:pt x="0" y="11077"/>
                  </a:lnTo>
                  <a:cubicBezTo>
                    <a:pt x="0" y="8139"/>
                    <a:pt x="1167" y="5322"/>
                    <a:pt x="3244" y="3244"/>
                  </a:cubicBezTo>
                  <a:cubicBezTo>
                    <a:pt x="5322" y="1167"/>
                    <a:pt x="8139" y="0"/>
                    <a:pt x="11077" y="0"/>
                  </a:cubicBezTo>
                  <a:close/>
                </a:path>
              </a:pathLst>
            </a:custGeom>
            <a:solidFill>
              <a:srgbClr val="FFFFFF">
                <a:alpha val="86667"/>
              </a:srgbClr>
            </a:solidFill>
          </p:spPr>
        </p:sp>
        <p:sp>
          <p:nvSpPr>
            <p:cNvPr name="TextBox 5" id="5"/>
            <p:cNvSpPr txBox="true"/>
            <p:nvPr/>
          </p:nvSpPr>
          <p:spPr>
            <a:xfrm>
              <a:off x="0" y="-19050"/>
              <a:ext cx="4601916" cy="2525642"/>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3988983" y="679834"/>
            <a:ext cx="10310034" cy="81546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АБСТРАКТНИ КЛАСОВЕ</a:t>
            </a:r>
          </a:p>
        </p:txBody>
      </p:sp>
      <p:sp>
        <p:nvSpPr>
          <p:cNvPr name="TextBox 7" id="7"/>
          <p:cNvSpPr txBox="true"/>
          <p:nvPr/>
        </p:nvSpPr>
        <p:spPr>
          <a:xfrm rot="0">
            <a:off x="1160552" y="1809974"/>
            <a:ext cx="14367356" cy="1893436"/>
          </a:xfrm>
          <a:prstGeom prst="rect">
            <a:avLst/>
          </a:prstGeom>
        </p:spPr>
        <p:txBody>
          <a:bodyPr anchor="t" rtlCol="false" tIns="0" lIns="0" bIns="0" rIns="0">
            <a:spAutoFit/>
          </a:bodyPr>
          <a:lstStyle/>
          <a:p>
            <a:pPr algn="just">
              <a:lnSpc>
                <a:spcPts val="3787"/>
              </a:lnSpc>
              <a:spcBef>
                <a:spcPct val="0"/>
              </a:spcBef>
            </a:pPr>
            <a:r>
              <a:rPr lang="en-US" b="true" sz="2705">
                <a:solidFill>
                  <a:srgbClr val="000000"/>
                </a:solidFill>
                <a:latin typeface="Canva Sans Bold"/>
                <a:ea typeface="Canva Sans Bold"/>
                <a:cs typeface="Canva Sans Bold"/>
                <a:sym typeface="Canva Sans Bold"/>
              </a:rPr>
              <a:t>Това са методи, които съдържат само декларация, но нямат имплементация. Декларират </a:t>
            </a:r>
            <a:r>
              <a:rPr lang="en-US" b="true" sz="2705">
                <a:solidFill>
                  <a:srgbClr val="000000"/>
                </a:solidFill>
                <a:latin typeface="Canva Sans Bold"/>
                <a:ea typeface="Canva Sans Bold"/>
                <a:cs typeface="Canva Sans Bold"/>
                <a:sym typeface="Canva Sans Bold"/>
              </a:rPr>
              <a:t>с</a:t>
            </a:r>
            <a:r>
              <a:rPr lang="en-US" b="true" sz="2705">
                <a:solidFill>
                  <a:srgbClr val="000000"/>
                </a:solidFill>
                <a:latin typeface="Canva Sans Bold"/>
                <a:ea typeface="Canva Sans Bold"/>
                <a:cs typeface="Canva Sans Bold"/>
                <a:sym typeface="Canva Sans Bold"/>
              </a:rPr>
              <a:t>е с ключовата д</a:t>
            </a:r>
            <a:r>
              <a:rPr lang="en-US" b="true" sz="2705">
                <a:solidFill>
                  <a:srgbClr val="000000"/>
                </a:solidFill>
                <a:latin typeface="Canva Sans Bold"/>
                <a:ea typeface="Canva Sans Bold"/>
                <a:cs typeface="Canva Sans Bold"/>
                <a:sym typeface="Canva Sans Bold"/>
              </a:rPr>
              <a:t>у</a:t>
            </a:r>
            <a:r>
              <a:rPr lang="en-US" b="true" sz="2705">
                <a:solidFill>
                  <a:srgbClr val="000000"/>
                </a:solidFill>
                <a:latin typeface="Canva Sans Bold"/>
                <a:ea typeface="Canva Sans Bold"/>
                <a:cs typeface="Canva Sans Bold"/>
                <a:sym typeface="Canva Sans Bold"/>
              </a:rPr>
              <a:t>м</a:t>
            </a:r>
            <a:r>
              <a:rPr lang="en-US" b="true" sz="2705">
                <a:solidFill>
                  <a:srgbClr val="000000"/>
                </a:solidFill>
                <a:latin typeface="Canva Sans Bold"/>
                <a:ea typeface="Canva Sans Bold"/>
                <a:cs typeface="Canva Sans Bold"/>
                <a:sym typeface="Canva Sans Bold"/>
              </a:rPr>
              <a:t>а</a:t>
            </a:r>
            <a:r>
              <a:rPr lang="en-US" b="true" sz="2705">
                <a:solidFill>
                  <a:srgbClr val="000000"/>
                </a:solidFill>
                <a:latin typeface="Canva Sans Bold"/>
                <a:ea typeface="Canva Sans Bold"/>
                <a:cs typeface="Canva Sans Bold"/>
                <a:sym typeface="Canva Sans Bold"/>
              </a:rPr>
              <a:t> abstract. Ак</a:t>
            </a:r>
            <a:r>
              <a:rPr lang="en-US" b="true" sz="2705" strike="noStrike" u="none">
                <a:solidFill>
                  <a:srgbClr val="000000"/>
                </a:solidFill>
                <a:latin typeface="Canva Sans Bold"/>
                <a:ea typeface="Canva Sans Bold"/>
                <a:cs typeface="Canva Sans Bold"/>
                <a:sym typeface="Canva Sans Bold"/>
              </a:rPr>
              <a:t>о д</a:t>
            </a:r>
            <a:r>
              <a:rPr lang="en-US" b="true" sz="2705" strike="noStrike" u="none">
                <a:solidFill>
                  <a:srgbClr val="000000"/>
                </a:solidFill>
                <a:latin typeface="Canva Sans Bold"/>
                <a:ea typeface="Canva Sans Bold"/>
                <a:cs typeface="Canva Sans Bold"/>
                <a:sym typeface="Canva Sans Bold"/>
              </a:rPr>
              <a:t>екл</a:t>
            </a:r>
            <a:r>
              <a:rPr lang="en-US" b="true" sz="2705" strike="noStrike" u="none">
                <a:solidFill>
                  <a:srgbClr val="000000"/>
                </a:solidFill>
                <a:latin typeface="Canva Sans Bold"/>
                <a:ea typeface="Canva Sans Bold"/>
                <a:cs typeface="Canva Sans Bold"/>
                <a:sym typeface="Canva Sans Bold"/>
              </a:rPr>
              <a:t>а</a:t>
            </a:r>
            <a:r>
              <a:rPr lang="en-US" b="true" sz="2705" strike="noStrike" u="none">
                <a:solidFill>
                  <a:srgbClr val="000000"/>
                </a:solidFill>
                <a:latin typeface="Canva Sans Bold"/>
                <a:ea typeface="Canva Sans Bold"/>
                <a:cs typeface="Canva Sans Bold"/>
                <a:sym typeface="Canva Sans Bold"/>
              </a:rPr>
              <a:t>р</a:t>
            </a:r>
            <a:r>
              <a:rPr lang="en-US" b="true" sz="2705" strike="noStrike" u="none">
                <a:solidFill>
                  <a:srgbClr val="000000"/>
                </a:solidFill>
                <a:latin typeface="Canva Sans Bold"/>
                <a:ea typeface="Canva Sans Bold"/>
                <a:cs typeface="Canva Sans Bold"/>
                <a:sym typeface="Canva Sans Bold"/>
              </a:rPr>
              <a:t>и</a:t>
            </a:r>
            <a:r>
              <a:rPr lang="en-US" b="true" sz="2705" strike="noStrike" u="none">
                <a:solidFill>
                  <a:srgbClr val="000000"/>
                </a:solidFill>
                <a:latin typeface="Canva Sans Bold"/>
                <a:ea typeface="Canva Sans Bold"/>
                <a:cs typeface="Canva Sans Bold"/>
                <a:sym typeface="Canva Sans Bold"/>
              </a:rPr>
              <a:t>р</a:t>
            </a:r>
            <a:r>
              <a:rPr lang="en-US" b="true" sz="2705" strike="noStrike" u="none">
                <a:solidFill>
                  <a:srgbClr val="000000"/>
                </a:solidFill>
                <a:latin typeface="Canva Sans Bold"/>
                <a:ea typeface="Canva Sans Bold"/>
                <a:cs typeface="Canva Sans Bold"/>
                <a:sym typeface="Canva Sans Bold"/>
              </a:rPr>
              <a:t>аме </a:t>
            </a:r>
            <a:r>
              <a:rPr lang="en-US" b="true" sz="2705" strike="noStrike" u="none">
                <a:solidFill>
                  <a:srgbClr val="000000"/>
                </a:solidFill>
                <a:latin typeface="Canva Sans Bold"/>
                <a:ea typeface="Canva Sans Bold"/>
                <a:cs typeface="Canva Sans Bold"/>
                <a:sym typeface="Canva Sans Bold"/>
              </a:rPr>
              <a:t>поне</a:t>
            </a:r>
            <a:r>
              <a:rPr lang="en-US" b="true" sz="2705" strike="noStrike" u="none">
                <a:solidFill>
                  <a:srgbClr val="000000"/>
                </a:solidFill>
                <a:latin typeface="Canva Sans Bold"/>
                <a:ea typeface="Canva Sans Bold"/>
                <a:cs typeface="Canva Sans Bold"/>
                <a:sym typeface="Canva Sans Bold"/>
              </a:rPr>
              <a:t> 1</a:t>
            </a:r>
            <a:r>
              <a:rPr lang="en-US" b="true" sz="2705" strike="noStrike" u="none">
                <a:solidFill>
                  <a:srgbClr val="000000"/>
                </a:solidFill>
                <a:latin typeface="Canva Sans Bold"/>
                <a:ea typeface="Canva Sans Bold"/>
                <a:cs typeface="Canva Sans Bold"/>
                <a:sym typeface="Canva Sans Bold"/>
              </a:rPr>
              <a:t> </a:t>
            </a:r>
            <a:r>
              <a:rPr lang="en-US" b="true" sz="2705" strike="noStrike" u="none">
                <a:solidFill>
                  <a:srgbClr val="000000"/>
                </a:solidFill>
                <a:latin typeface="Canva Sans Bold"/>
                <a:ea typeface="Canva Sans Bold"/>
                <a:cs typeface="Canva Sans Bold"/>
                <a:sym typeface="Canva Sans Bold"/>
              </a:rPr>
              <a:t>та</a:t>
            </a:r>
            <a:r>
              <a:rPr lang="en-US" b="true" sz="2705" strike="noStrike" u="none">
                <a:solidFill>
                  <a:srgbClr val="000000"/>
                </a:solidFill>
                <a:latin typeface="Canva Sans Bold"/>
                <a:ea typeface="Canva Sans Bold"/>
                <a:cs typeface="Canva Sans Bold"/>
                <a:sym typeface="Canva Sans Bold"/>
              </a:rPr>
              <a:t>къ</a:t>
            </a:r>
            <a:r>
              <a:rPr lang="en-US" b="true" sz="2705" strike="noStrike" u="none">
                <a:solidFill>
                  <a:srgbClr val="000000"/>
                </a:solidFill>
                <a:latin typeface="Canva Sans Bold"/>
                <a:ea typeface="Canva Sans Bold"/>
                <a:cs typeface="Canva Sans Bold"/>
                <a:sym typeface="Canva Sans Bold"/>
              </a:rPr>
              <a:t>в </a:t>
            </a:r>
            <a:r>
              <a:rPr lang="en-US" b="true" sz="2705" strike="noStrike" u="none">
                <a:solidFill>
                  <a:srgbClr val="000000"/>
                </a:solidFill>
                <a:latin typeface="Canva Sans Bold"/>
                <a:ea typeface="Canva Sans Bold"/>
                <a:cs typeface="Canva Sans Bold"/>
                <a:sym typeface="Canva Sans Bold"/>
              </a:rPr>
              <a:t>м</a:t>
            </a:r>
            <a:r>
              <a:rPr lang="en-US" b="true" sz="2705" strike="noStrike" u="none">
                <a:solidFill>
                  <a:srgbClr val="000000"/>
                </a:solidFill>
                <a:latin typeface="Canva Sans Bold"/>
                <a:ea typeface="Canva Sans Bold"/>
                <a:cs typeface="Canva Sans Bold"/>
                <a:sym typeface="Canva Sans Bold"/>
              </a:rPr>
              <a:t>етод</a:t>
            </a:r>
            <a:r>
              <a:rPr lang="en-US" b="true" sz="2705" strike="noStrike" u="none">
                <a:solidFill>
                  <a:srgbClr val="000000"/>
                </a:solidFill>
                <a:latin typeface="Canva Sans Bold"/>
                <a:ea typeface="Canva Sans Bold"/>
                <a:cs typeface="Canva Sans Bold"/>
                <a:sym typeface="Canva Sans Bold"/>
              </a:rPr>
              <a:t> </a:t>
            </a:r>
            <a:r>
              <a:rPr lang="en-US" b="true" sz="2705" strike="noStrike" u="none">
                <a:solidFill>
                  <a:srgbClr val="000000"/>
                </a:solidFill>
                <a:latin typeface="Canva Sans Bold"/>
                <a:ea typeface="Canva Sans Bold"/>
                <a:cs typeface="Canva Sans Bold"/>
                <a:sym typeface="Canva Sans Bold"/>
              </a:rPr>
              <a:t>в ра</a:t>
            </a:r>
            <a:r>
              <a:rPr lang="en-US" b="true" sz="2705" strike="noStrike" u="none">
                <a:solidFill>
                  <a:srgbClr val="000000"/>
                </a:solidFill>
                <a:latin typeface="Canva Sans Bold"/>
                <a:ea typeface="Canva Sans Bold"/>
                <a:cs typeface="Canva Sans Bold"/>
                <a:sym typeface="Canva Sans Bold"/>
              </a:rPr>
              <a:t>м</a:t>
            </a:r>
            <a:r>
              <a:rPr lang="en-US" b="true" sz="2705" strike="noStrike" u="none">
                <a:solidFill>
                  <a:srgbClr val="000000"/>
                </a:solidFill>
                <a:latin typeface="Canva Sans Bold"/>
                <a:ea typeface="Canva Sans Bold"/>
                <a:cs typeface="Canva Sans Bold"/>
                <a:sym typeface="Canva Sans Bold"/>
              </a:rPr>
              <a:t>к</a:t>
            </a:r>
            <a:r>
              <a:rPr lang="en-US" b="true" sz="2705" strike="noStrike" u="none">
                <a:solidFill>
                  <a:srgbClr val="000000"/>
                </a:solidFill>
                <a:latin typeface="Canva Sans Bold"/>
                <a:ea typeface="Canva Sans Bold"/>
                <a:cs typeface="Canva Sans Bold"/>
                <a:sym typeface="Canva Sans Bold"/>
              </a:rPr>
              <a:t>и</a:t>
            </a:r>
            <a:r>
              <a:rPr lang="en-US" b="true" sz="2705" strike="noStrike" u="none">
                <a:solidFill>
                  <a:srgbClr val="000000"/>
                </a:solidFill>
                <a:latin typeface="Canva Sans Bold"/>
                <a:ea typeface="Canva Sans Bold"/>
                <a:cs typeface="Canva Sans Bold"/>
                <a:sym typeface="Canva Sans Bold"/>
              </a:rPr>
              <a:t>те </a:t>
            </a:r>
            <a:r>
              <a:rPr lang="en-US" b="true" sz="2705" strike="noStrike" u="none">
                <a:solidFill>
                  <a:srgbClr val="000000"/>
                </a:solidFill>
                <a:latin typeface="Canva Sans Bold"/>
                <a:ea typeface="Canva Sans Bold"/>
                <a:cs typeface="Canva Sans Bold"/>
                <a:sym typeface="Canva Sans Bold"/>
              </a:rPr>
              <a:t>н</a:t>
            </a:r>
            <a:r>
              <a:rPr lang="en-US" b="true" sz="2705" strike="noStrike" u="none">
                <a:solidFill>
                  <a:srgbClr val="000000"/>
                </a:solidFill>
                <a:latin typeface="Canva Sans Bold"/>
                <a:ea typeface="Canva Sans Bold"/>
                <a:cs typeface="Canva Sans Bold"/>
                <a:sym typeface="Canva Sans Bold"/>
              </a:rPr>
              <a:t>а даден клас, то </a:t>
            </a:r>
            <a:r>
              <a:rPr lang="en-US" b="true" sz="2705" strike="noStrike" u="none">
                <a:solidFill>
                  <a:srgbClr val="000000"/>
                </a:solidFill>
                <a:latin typeface="Canva Sans Bold"/>
                <a:ea typeface="Canva Sans Bold"/>
                <a:cs typeface="Canva Sans Bold"/>
                <a:sym typeface="Canva Sans Bold"/>
              </a:rPr>
              <a:t>т</a:t>
            </a:r>
            <a:r>
              <a:rPr lang="en-US" b="true" sz="2705" strike="noStrike" u="none">
                <a:solidFill>
                  <a:srgbClr val="000000"/>
                </a:solidFill>
                <a:latin typeface="Canva Sans Bold"/>
                <a:ea typeface="Canva Sans Bold"/>
                <a:cs typeface="Canva Sans Bold"/>
                <a:sym typeface="Canva Sans Bold"/>
              </a:rPr>
              <a:t>оз</a:t>
            </a:r>
            <a:r>
              <a:rPr lang="en-US" b="true" sz="2705" strike="noStrike" u="none">
                <a:solidFill>
                  <a:srgbClr val="000000"/>
                </a:solidFill>
                <a:latin typeface="Canva Sans Bold"/>
                <a:ea typeface="Canva Sans Bold"/>
                <a:cs typeface="Canva Sans Bold"/>
                <a:sym typeface="Canva Sans Bold"/>
              </a:rPr>
              <a:t>и к</a:t>
            </a:r>
            <a:r>
              <a:rPr lang="en-US" b="true" sz="2705" strike="noStrike" u="none">
                <a:solidFill>
                  <a:srgbClr val="000000"/>
                </a:solidFill>
                <a:latin typeface="Canva Sans Bold"/>
                <a:ea typeface="Canva Sans Bold"/>
                <a:cs typeface="Canva Sans Bold"/>
                <a:sym typeface="Canva Sans Bold"/>
              </a:rPr>
              <a:t>лас</a:t>
            </a:r>
            <a:r>
              <a:rPr lang="en-US" b="true" sz="2705" strike="noStrike" u="none">
                <a:solidFill>
                  <a:srgbClr val="000000"/>
                </a:solidFill>
                <a:latin typeface="Canva Sans Bold"/>
                <a:ea typeface="Canva Sans Bold"/>
                <a:cs typeface="Canva Sans Bold"/>
                <a:sym typeface="Canva Sans Bold"/>
              </a:rPr>
              <a:t> задължително т</a:t>
            </a:r>
            <a:r>
              <a:rPr lang="en-US" b="true" sz="2705" strike="noStrike" u="none">
                <a:solidFill>
                  <a:srgbClr val="000000"/>
                </a:solidFill>
                <a:latin typeface="Canva Sans Bold"/>
                <a:ea typeface="Canva Sans Bold"/>
                <a:cs typeface="Canva Sans Bold"/>
                <a:sym typeface="Canva Sans Bold"/>
              </a:rPr>
              <a:t>р</a:t>
            </a:r>
            <a:r>
              <a:rPr lang="en-US" b="true" sz="2705" strike="noStrike" u="none">
                <a:solidFill>
                  <a:srgbClr val="000000"/>
                </a:solidFill>
                <a:latin typeface="Canva Sans Bold"/>
                <a:ea typeface="Canva Sans Bold"/>
                <a:cs typeface="Canva Sans Bold"/>
                <a:sym typeface="Canva Sans Bold"/>
              </a:rPr>
              <a:t>яб</a:t>
            </a:r>
            <a:r>
              <a:rPr lang="en-US" b="true" sz="2705" strike="noStrike" u="none">
                <a:solidFill>
                  <a:srgbClr val="000000"/>
                </a:solidFill>
                <a:latin typeface="Canva Sans Bold"/>
                <a:ea typeface="Canva Sans Bold"/>
                <a:cs typeface="Canva Sans Bold"/>
                <a:sym typeface="Canva Sans Bold"/>
              </a:rPr>
              <a:t>в</a:t>
            </a:r>
            <a:r>
              <a:rPr lang="en-US" b="true" sz="2705" strike="noStrike" u="none">
                <a:solidFill>
                  <a:srgbClr val="000000"/>
                </a:solidFill>
                <a:latin typeface="Canva Sans Bold"/>
                <a:ea typeface="Canva Sans Bold"/>
                <a:cs typeface="Canva Sans Bold"/>
                <a:sym typeface="Canva Sans Bold"/>
              </a:rPr>
              <a:t>а да съдържа в декларацията с</a:t>
            </a:r>
            <a:r>
              <a:rPr lang="en-US" b="true" sz="2705" strike="noStrike" u="none">
                <a:solidFill>
                  <a:srgbClr val="000000"/>
                </a:solidFill>
                <a:latin typeface="Canva Sans Bold"/>
                <a:ea typeface="Canva Sans Bold"/>
                <a:cs typeface="Canva Sans Bold"/>
                <a:sym typeface="Canva Sans Bold"/>
              </a:rPr>
              <a:t>и</a:t>
            </a:r>
            <a:r>
              <a:rPr lang="en-US" b="true" sz="2705" strike="noStrike" u="none">
                <a:solidFill>
                  <a:srgbClr val="000000"/>
                </a:solidFill>
                <a:latin typeface="Canva Sans Bold"/>
                <a:ea typeface="Canva Sans Bold"/>
                <a:cs typeface="Canva Sans Bold"/>
                <a:sym typeface="Canva Sans Bold"/>
              </a:rPr>
              <a:t> </a:t>
            </a:r>
            <a:r>
              <a:rPr lang="en-US" b="true" sz="2705" strike="noStrike" u="none">
                <a:solidFill>
                  <a:srgbClr val="000000"/>
                </a:solidFill>
                <a:latin typeface="Canva Sans Bold"/>
                <a:ea typeface="Canva Sans Bold"/>
                <a:cs typeface="Canva Sans Bold"/>
                <a:sym typeface="Canva Sans Bold"/>
              </a:rPr>
              <a:t>д</a:t>
            </a:r>
            <a:r>
              <a:rPr lang="en-US" b="true" sz="2705" strike="noStrike" u="none">
                <a:solidFill>
                  <a:srgbClr val="000000"/>
                </a:solidFill>
                <a:latin typeface="Canva Sans Bold"/>
                <a:ea typeface="Canva Sans Bold"/>
                <a:cs typeface="Canva Sans Bold"/>
                <a:sym typeface="Canva Sans Bold"/>
              </a:rPr>
              <a:t>ум</a:t>
            </a:r>
            <a:r>
              <a:rPr lang="en-US" b="true" sz="2705" strike="noStrike" u="none">
                <a:solidFill>
                  <a:srgbClr val="000000"/>
                </a:solidFill>
                <a:latin typeface="Canva Sans Bold"/>
                <a:ea typeface="Canva Sans Bold"/>
                <a:cs typeface="Canva Sans Bold"/>
                <a:sym typeface="Canva Sans Bold"/>
              </a:rPr>
              <a:t>а</a:t>
            </a:r>
            <a:r>
              <a:rPr lang="en-US" b="true" sz="2705" strike="noStrike" u="none">
                <a:solidFill>
                  <a:srgbClr val="000000"/>
                </a:solidFill>
                <a:latin typeface="Canva Sans Bold"/>
                <a:ea typeface="Canva Sans Bold"/>
                <a:cs typeface="Canva Sans Bold"/>
                <a:sym typeface="Canva Sans Bold"/>
              </a:rPr>
              <a:t>т</a:t>
            </a:r>
            <a:r>
              <a:rPr lang="en-US" b="true" sz="2705" strike="noStrike" u="none">
                <a:solidFill>
                  <a:srgbClr val="000000"/>
                </a:solidFill>
                <a:latin typeface="Canva Sans Bold"/>
                <a:ea typeface="Canva Sans Bold"/>
                <a:cs typeface="Canva Sans Bold"/>
                <a:sym typeface="Canva Sans Bold"/>
              </a:rPr>
              <a:t>а</a:t>
            </a:r>
            <a:r>
              <a:rPr lang="en-US" b="true" sz="2705" strike="noStrike" u="none">
                <a:solidFill>
                  <a:srgbClr val="000000"/>
                </a:solidFill>
                <a:latin typeface="Canva Sans Bold"/>
                <a:ea typeface="Canva Sans Bold"/>
                <a:cs typeface="Canva Sans Bold"/>
                <a:sym typeface="Canva Sans Bold"/>
              </a:rPr>
              <a:t> abstract, </a:t>
            </a:r>
            <a:r>
              <a:rPr lang="en-US" b="true" sz="2705" strike="noStrike" u="none">
                <a:solidFill>
                  <a:srgbClr val="000000"/>
                </a:solidFill>
                <a:latin typeface="Canva Sans Bold"/>
                <a:ea typeface="Canva Sans Bold"/>
                <a:cs typeface="Canva Sans Bold"/>
                <a:sym typeface="Canva Sans Bold"/>
              </a:rPr>
              <a:t>т</a:t>
            </a:r>
            <a:r>
              <a:rPr lang="en-US" b="true" sz="2705" strike="noStrike" u="none">
                <a:solidFill>
                  <a:srgbClr val="000000"/>
                </a:solidFill>
                <a:latin typeface="Canva Sans Bold"/>
                <a:ea typeface="Canva Sans Bold"/>
                <a:cs typeface="Canva Sans Bold"/>
                <a:sym typeface="Canva Sans Bold"/>
              </a:rPr>
              <a:t>о</a:t>
            </a:r>
            <a:r>
              <a:rPr lang="en-US" b="true" sz="2705" strike="noStrike" u="none">
                <a:solidFill>
                  <a:srgbClr val="000000"/>
                </a:solidFill>
                <a:latin typeface="Canva Sans Bold"/>
                <a:ea typeface="Canva Sans Bold"/>
                <a:cs typeface="Canva Sans Bold"/>
                <a:sym typeface="Canva Sans Bold"/>
              </a:rPr>
              <a:t>е</a:t>
            </a:r>
            <a:r>
              <a:rPr lang="en-US" b="true" sz="2705" strike="noStrike" u="none">
                <a:solidFill>
                  <a:srgbClr val="000000"/>
                </a:solidFill>
                <a:latin typeface="Canva Sans Bold"/>
                <a:ea typeface="Canva Sans Bold"/>
                <a:cs typeface="Canva Sans Bold"/>
                <a:sym typeface="Canva Sans Bold"/>
              </a:rPr>
              <a:t>с</a:t>
            </a:r>
            <a:r>
              <a:rPr lang="en-US" b="true" sz="2705" strike="noStrike" u="none">
                <a:solidFill>
                  <a:srgbClr val="000000"/>
                </a:solidFill>
                <a:latin typeface="Canva Sans Bold"/>
                <a:ea typeface="Canva Sans Bold"/>
                <a:cs typeface="Canva Sans Bold"/>
                <a:sym typeface="Canva Sans Bold"/>
              </a:rPr>
              <a:t>т </a:t>
            </a:r>
            <a:r>
              <a:rPr lang="en-US" b="true" sz="2705" strike="noStrike" u="none">
                <a:solidFill>
                  <a:srgbClr val="000000"/>
                </a:solidFill>
                <a:latin typeface="Canva Sans Bold"/>
                <a:ea typeface="Canva Sans Bold"/>
                <a:cs typeface="Canva Sans Bold"/>
                <a:sym typeface="Canva Sans Bold"/>
              </a:rPr>
              <a:t>трябв</a:t>
            </a:r>
            <a:r>
              <a:rPr lang="en-US" b="true" sz="2705" strike="noStrike" u="none">
                <a:solidFill>
                  <a:srgbClr val="000000"/>
                </a:solidFill>
                <a:latin typeface="Canva Sans Bold"/>
                <a:ea typeface="Canva Sans Bold"/>
                <a:cs typeface="Canva Sans Bold"/>
                <a:sym typeface="Canva Sans Bold"/>
              </a:rPr>
              <a:t>а да бъде абст</a:t>
            </a:r>
            <a:r>
              <a:rPr lang="en-US" b="true" sz="2705" strike="noStrike" u="none">
                <a:solidFill>
                  <a:srgbClr val="000000"/>
                </a:solidFill>
                <a:latin typeface="Canva Sans Bold"/>
                <a:ea typeface="Canva Sans Bold"/>
                <a:cs typeface="Canva Sans Bold"/>
                <a:sym typeface="Canva Sans Bold"/>
              </a:rPr>
              <a:t>ра</a:t>
            </a:r>
            <a:r>
              <a:rPr lang="en-US" b="true" sz="2705" strike="noStrike" u="none">
                <a:solidFill>
                  <a:srgbClr val="000000"/>
                </a:solidFill>
                <a:latin typeface="Canva Sans Bold"/>
                <a:ea typeface="Canva Sans Bold"/>
                <a:cs typeface="Canva Sans Bold"/>
                <a:sym typeface="Canva Sans Bold"/>
              </a:rPr>
              <a:t>к</a:t>
            </a:r>
            <a:r>
              <a:rPr lang="en-US" b="true" sz="2705" strike="noStrike" u="none">
                <a:solidFill>
                  <a:srgbClr val="000000"/>
                </a:solidFill>
                <a:latin typeface="Canva Sans Bold"/>
                <a:ea typeface="Canva Sans Bold"/>
                <a:cs typeface="Canva Sans Bold"/>
                <a:sym typeface="Canva Sans Bold"/>
              </a:rPr>
              <a:t>те</a:t>
            </a:r>
            <a:r>
              <a:rPr lang="en-US" b="true" sz="2705" strike="noStrike" u="none">
                <a:solidFill>
                  <a:srgbClr val="000000"/>
                </a:solidFill>
                <a:latin typeface="Canva Sans Bold"/>
                <a:ea typeface="Canva Sans Bold"/>
                <a:cs typeface="Canva Sans Bold"/>
                <a:sym typeface="Canva Sans Bold"/>
              </a:rPr>
              <a:t>н</a:t>
            </a:r>
            <a:r>
              <a:rPr lang="en-US" b="true" sz="2705" strike="noStrike" u="none">
                <a:solidFill>
                  <a:srgbClr val="000000"/>
                </a:solidFill>
                <a:latin typeface="Canva Sans Bold"/>
                <a:ea typeface="Canva Sans Bold"/>
                <a:cs typeface="Canva Sans Bold"/>
                <a:sym typeface="Canva Sans Bold"/>
              </a:rPr>
              <a:t>.</a:t>
            </a:r>
          </a:p>
        </p:txBody>
      </p:sp>
      <p:sp>
        <p:nvSpPr>
          <p:cNvPr name="TextBox 8" id="8"/>
          <p:cNvSpPr txBox="true"/>
          <p:nvPr/>
        </p:nvSpPr>
        <p:spPr>
          <a:xfrm rot="0">
            <a:off x="1531794" y="4137426"/>
            <a:ext cx="16166701" cy="1800750"/>
          </a:xfrm>
          <a:prstGeom prst="rect">
            <a:avLst/>
          </a:prstGeom>
        </p:spPr>
        <p:txBody>
          <a:bodyPr anchor="t" rtlCol="false" tIns="0" lIns="0" bIns="0" rIns="0">
            <a:spAutoFit/>
          </a:bodyPr>
          <a:lstStyle/>
          <a:p>
            <a:pPr algn="l">
              <a:lnSpc>
                <a:spcPts val="2859"/>
              </a:lnSpc>
              <a:spcBef>
                <a:spcPct val="0"/>
              </a:spcBef>
            </a:pPr>
            <a:r>
              <a:rPr lang="en-US" b="true" sz="2199">
                <a:solidFill>
                  <a:srgbClr val="000000"/>
                </a:solidFill>
                <a:latin typeface="Open Sauce Bold"/>
                <a:ea typeface="Open Sauce Bold"/>
                <a:cs typeface="Open Sauce Bold"/>
                <a:sym typeface="Open Sauce Bold"/>
              </a:rPr>
              <a:t>Определение</a:t>
            </a:r>
            <a:r>
              <a:rPr lang="en-US" sz="2199">
                <a:solidFill>
                  <a:srgbClr val="000000"/>
                </a:solidFill>
                <a:latin typeface="Open Sauce"/>
                <a:ea typeface="Open Sauce"/>
                <a:cs typeface="Open Sauce"/>
                <a:sym typeface="Open Sauce"/>
              </a:rPr>
              <a:t>: Абстрактен клас е такъв клас, който е деклариран с ключовата дума abstract и съдържащ или не абстрактни методи. </a:t>
            </a:r>
          </a:p>
          <a:p>
            <a:pPr algn="l">
              <a:lnSpc>
                <a:spcPts val="2859"/>
              </a:lnSpc>
              <a:spcBef>
                <a:spcPct val="0"/>
              </a:spcBef>
            </a:pPr>
          </a:p>
          <a:p>
            <a:pPr algn="l">
              <a:lnSpc>
                <a:spcPts val="2859"/>
              </a:lnSpc>
              <a:spcBef>
                <a:spcPct val="0"/>
              </a:spcBef>
            </a:pPr>
            <a:r>
              <a:rPr lang="en-US" sz="2199">
                <a:solidFill>
                  <a:srgbClr val="000000"/>
                </a:solidFill>
                <a:latin typeface="Open Sauce"/>
                <a:ea typeface="Open Sauce"/>
                <a:cs typeface="Open Sauce"/>
                <a:sym typeface="Open Sauce"/>
              </a:rPr>
              <a:t>В един абстрактен клас може да напишем както абстрактни методи, така и такива които не са абстрактни– ще ги наричаме конкретни методи.</a:t>
            </a:r>
          </a:p>
        </p:txBody>
      </p:sp>
      <p:sp>
        <p:nvSpPr>
          <p:cNvPr name="TextBox 9" id="9"/>
          <p:cNvSpPr txBox="true"/>
          <p:nvPr/>
        </p:nvSpPr>
        <p:spPr>
          <a:xfrm rot="0">
            <a:off x="1531794" y="6376326"/>
            <a:ext cx="6476890" cy="3248462"/>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public abstract class AbstractClassExample{</a:t>
            </a:r>
          </a:p>
          <a:p>
            <a:pPr algn="l">
              <a:lnSpc>
                <a:spcPts val="2859"/>
              </a:lnSpc>
              <a:spcBef>
                <a:spcPct val="0"/>
              </a:spcBef>
            </a:pPr>
            <a:r>
              <a:rPr lang="en-US" sz="2199">
                <a:solidFill>
                  <a:srgbClr val="000000"/>
                </a:solidFill>
                <a:latin typeface="Open Sauce"/>
                <a:ea typeface="Open Sauce"/>
                <a:cs typeface="Open Sauce"/>
                <a:sym typeface="Open Sauce"/>
              </a:rPr>
              <a:t>          </a:t>
            </a:r>
          </a:p>
          <a:p>
            <a:pPr algn="l">
              <a:lnSpc>
                <a:spcPts val="2859"/>
              </a:lnSpc>
              <a:spcBef>
                <a:spcPct val="0"/>
              </a:spcBef>
            </a:pPr>
            <a:r>
              <a:rPr lang="en-US" sz="2199">
                <a:solidFill>
                  <a:srgbClr val="000000"/>
                </a:solidFill>
                <a:latin typeface="Open Sauce"/>
                <a:ea typeface="Open Sauce"/>
                <a:cs typeface="Open Sauce"/>
                <a:sym typeface="Open Sauce"/>
              </a:rPr>
              <a:t>           </a:t>
            </a:r>
            <a:r>
              <a:rPr lang="en-US" sz="2199">
                <a:solidFill>
                  <a:srgbClr val="000000"/>
                </a:solidFill>
                <a:latin typeface="Open Sauce Light"/>
                <a:ea typeface="Open Sauce Light"/>
                <a:cs typeface="Open Sauce Light"/>
                <a:sym typeface="Open Sauce Light"/>
              </a:rPr>
              <a:t>public void someMethod(){</a:t>
            </a:r>
          </a:p>
          <a:p>
            <a:pPr algn="l">
              <a:lnSpc>
                <a:spcPts val="2859"/>
              </a:lnSpc>
              <a:spcBef>
                <a:spcPct val="0"/>
              </a:spcBef>
            </a:pPr>
            <a:r>
              <a:rPr lang="en-US" sz="2199">
                <a:solidFill>
                  <a:srgbClr val="000000"/>
                </a:solidFill>
                <a:latin typeface="Open Sauce"/>
                <a:ea typeface="Open Sauce"/>
                <a:cs typeface="Open Sauce"/>
                <a:sym typeface="Open Sauce"/>
              </a:rPr>
              <a:t>               </a:t>
            </a:r>
            <a:r>
              <a:rPr lang="en-US" sz="2199" i="true">
                <a:solidFill>
                  <a:srgbClr val="000000"/>
                </a:solidFill>
                <a:latin typeface="Open Sauce Light Italics"/>
                <a:ea typeface="Open Sauce Light Italics"/>
                <a:cs typeface="Open Sauce Light Italics"/>
                <a:sym typeface="Open Sauce Light Italics"/>
              </a:rPr>
              <a:t>//Statements here</a:t>
            </a:r>
          </a:p>
          <a:p>
            <a:pPr algn="l">
              <a:lnSpc>
                <a:spcPts val="2859"/>
              </a:lnSpc>
              <a:spcBef>
                <a:spcPct val="0"/>
              </a:spcBef>
            </a:pPr>
            <a:r>
              <a:rPr lang="en-US" sz="2199">
                <a:solidFill>
                  <a:srgbClr val="000000"/>
                </a:solidFill>
                <a:latin typeface="Open Sauce"/>
                <a:ea typeface="Open Sauce"/>
                <a:cs typeface="Open Sauce"/>
                <a:sym typeface="Open Sauce"/>
              </a:rPr>
              <a:t>           </a:t>
            </a:r>
            <a:r>
              <a:rPr lang="en-US" sz="2199" i="true">
                <a:solidFill>
                  <a:srgbClr val="000000"/>
                </a:solidFill>
                <a:latin typeface="Open Sauce Light Italics"/>
                <a:ea typeface="Open Sauce Light Italics"/>
                <a:cs typeface="Open Sauce Light Italics"/>
                <a:sym typeface="Open Sauce Light Italics"/>
              </a:rPr>
              <a:t>}</a:t>
            </a:r>
          </a:p>
          <a:p>
            <a:pPr algn="l">
              <a:lnSpc>
                <a:spcPts val="2859"/>
              </a:lnSpc>
              <a:spcBef>
                <a:spcPct val="0"/>
              </a:spcBef>
            </a:pPr>
          </a:p>
          <a:p>
            <a:pPr algn="l">
              <a:lnSpc>
                <a:spcPts val="2859"/>
              </a:lnSpc>
              <a:spcBef>
                <a:spcPct val="0"/>
              </a:spcBef>
            </a:pPr>
            <a:r>
              <a:rPr lang="en-US" sz="2199" i="true">
                <a:solidFill>
                  <a:srgbClr val="000000"/>
                </a:solidFill>
                <a:latin typeface="Open Sauce Light Italics"/>
                <a:ea typeface="Open Sauce Light Italics"/>
                <a:cs typeface="Open Sauce Light Italics"/>
                <a:sym typeface="Open Sauce Light Italics"/>
              </a:rPr>
              <a:t>          public abstract void firstaAbstractMethod();</a:t>
            </a:r>
          </a:p>
          <a:p>
            <a:pPr algn="l">
              <a:lnSpc>
                <a:spcPts val="2859"/>
              </a:lnSpc>
              <a:spcBef>
                <a:spcPct val="0"/>
              </a:spcBef>
            </a:pPr>
            <a:r>
              <a:rPr lang="en-US" sz="2199" i="true">
                <a:solidFill>
                  <a:srgbClr val="000000"/>
                </a:solidFill>
                <a:latin typeface="Open Sauce Light Italics"/>
                <a:ea typeface="Open Sauce Light Italics"/>
                <a:cs typeface="Open Sauce Light Italics"/>
                <a:sym typeface="Open Sauce Light Italics"/>
              </a:rPr>
              <a:t> </a:t>
            </a:r>
          </a:p>
          <a:p>
            <a:pPr algn="l">
              <a:lnSpc>
                <a:spcPts val="2859"/>
              </a:lnSpc>
              <a:spcBef>
                <a:spcPct val="0"/>
              </a:spcBef>
            </a:pPr>
            <a:r>
              <a:rPr lang="en-US" sz="2199" i="true">
                <a:solidFill>
                  <a:srgbClr val="000000"/>
                </a:solidFill>
                <a:latin typeface="Open Sauce Light Italics"/>
                <a:ea typeface="Open Sauce Light Italics"/>
                <a:cs typeface="Open Sauce Light Italics"/>
                <a:sym typeface="Open Sauce Light Italics"/>
              </a:rPr>
              <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461959" y="498411"/>
            <a:ext cx="17472902" cy="9517218"/>
            <a:chOff x="0" y="0"/>
            <a:chExt cx="4601916" cy="2506592"/>
          </a:xfrm>
        </p:grpSpPr>
        <p:sp>
          <p:nvSpPr>
            <p:cNvPr name="Freeform 4" id="4"/>
            <p:cNvSpPr/>
            <p:nvPr/>
          </p:nvSpPr>
          <p:spPr>
            <a:xfrm flipH="false" flipV="false" rot="0">
              <a:off x="0" y="0"/>
              <a:ext cx="4601916" cy="2506593"/>
            </a:xfrm>
            <a:custGeom>
              <a:avLst/>
              <a:gdLst/>
              <a:ahLst/>
              <a:cxnLst/>
              <a:rect r="r" b="b" t="t" l="l"/>
              <a:pathLst>
                <a:path h="2506593" w="4601916">
                  <a:moveTo>
                    <a:pt x="11077" y="0"/>
                  </a:moveTo>
                  <a:lnTo>
                    <a:pt x="4590840" y="0"/>
                  </a:lnTo>
                  <a:cubicBezTo>
                    <a:pt x="4593777" y="0"/>
                    <a:pt x="4596595" y="1167"/>
                    <a:pt x="4598672" y="3244"/>
                  </a:cubicBezTo>
                  <a:cubicBezTo>
                    <a:pt x="4600749" y="5322"/>
                    <a:pt x="4601916" y="8139"/>
                    <a:pt x="4601916" y="11077"/>
                  </a:cubicBezTo>
                  <a:lnTo>
                    <a:pt x="4601916" y="2495516"/>
                  </a:lnTo>
                  <a:cubicBezTo>
                    <a:pt x="4601916" y="2498453"/>
                    <a:pt x="4600749" y="2501271"/>
                    <a:pt x="4598672" y="2503348"/>
                  </a:cubicBezTo>
                  <a:cubicBezTo>
                    <a:pt x="4596595" y="2505426"/>
                    <a:pt x="4593777" y="2506593"/>
                    <a:pt x="4590840" y="2506593"/>
                  </a:cubicBezTo>
                  <a:lnTo>
                    <a:pt x="11077" y="2506593"/>
                  </a:lnTo>
                  <a:cubicBezTo>
                    <a:pt x="8139" y="2506593"/>
                    <a:pt x="5322" y="2505426"/>
                    <a:pt x="3244" y="2503348"/>
                  </a:cubicBezTo>
                  <a:cubicBezTo>
                    <a:pt x="1167" y="2501271"/>
                    <a:pt x="0" y="2498453"/>
                    <a:pt x="0" y="2495516"/>
                  </a:cubicBezTo>
                  <a:lnTo>
                    <a:pt x="0" y="11077"/>
                  </a:lnTo>
                  <a:cubicBezTo>
                    <a:pt x="0" y="8139"/>
                    <a:pt x="1167" y="5322"/>
                    <a:pt x="3244" y="3244"/>
                  </a:cubicBezTo>
                  <a:cubicBezTo>
                    <a:pt x="5322" y="1167"/>
                    <a:pt x="8139" y="0"/>
                    <a:pt x="11077" y="0"/>
                  </a:cubicBezTo>
                  <a:close/>
                </a:path>
              </a:pathLst>
            </a:custGeom>
            <a:solidFill>
              <a:srgbClr val="FFFFFF">
                <a:alpha val="86667"/>
              </a:srgbClr>
            </a:solidFill>
          </p:spPr>
        </p:sp>
        <p:sp>
          <p:nvSpPr>
            <p:cNvPr name="TextBox 5" id="5"/>
            <p:cNvSpPr txBox="true"/>
            <p:nvPr/>
          </p:nvSpPr>
          <p:spPr>
            <a:xfrm>
              <a:off x="0" y="-19050"/>
              <a:ext cx="4601916" cy="2525642"/>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3988983" y="679834"/>
            <a:ext cx="10310034" cy="81546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АБСТРАКТНИ КЛАСОВЕ</a:t>
            </a:r>
          </a:p>
        </p:txBody>
      </p:sp>
      <p:sp>
        <p:nvSpPr>
          <p:cNvPr name="TextBox 7" id="7"/>
          <p:cNvSpPr txBox="true"/>
          <p:nvPr/>
        </p:nvSpPr>
        <p:spPr>
          <a:xfrm rot="0">
            <a:off x="1160552" y="1809974"/>
            <a:ext cx="14367356" cy="464686"/>
          </a:xfrm>
          <a:prstGeom prst="rect">
            <a:avLst/>
          </a:prstGeom>
        </p:spPr>
        <p:txBody>
          <a:bodyPr anchor="t" rtlCol="false" tIns="0" lIns="0" bIns="0" rIns="0">
            <a:spAutoFit/>
          </a:bodyPr>
          <a:lstStyle/>
          <a:p>
            <a:pPr algn="just">
              <a:lnSpc>
                <a:spcPts val="3787"/>
              </a:lnSpc>
              <a:spcBef>
                <a:spcPct val="0"/>
              </a:spcBef>
            </a:pPr>
            <a:r>
              <a:rPr lang="en-US" b="true" sz="2705">
                <a:solidFill>
                  <a:srgbClr val="000000"/>
                </a:solidFill>
                <a:latin typeface="Canva Sans Bold"/>
                <a:ea typeface="Canva Sans Bold"/>
                <a:cs typeface="Canva Sans Bold"/>
                <a:sym typeface="Canva Sans Bold"/>
              </a:rPr>
              <a:t>Нека дадем по-к</a:t>
            </a:r>
            <a:r>
              <a:rPr lang="en-US" b="true" sz="2705" strike="noStrike" u="none">
                <a:solidFill>
                  <a:srgbClr val="000000"/>
                </a:solidFill>
                <a:latin typeface="Canva Sans Bold"/>
                <a:ea typeface="Canva Sans Bold"/>
                <a:cs typeface="Canva Sans Bold"/>
                <a:sym typeface="Canva Sans Bold"/>
              </a:rPr>
              <a:t>онкретен </a:t>
            </a:r>
            <a:r>
              <a:rPr lang="en-US" b="true" sz="2705" strike="noStrike" u="none">
                <a:solidFill>
                  <a:srgbClr val="000000"/>
                </a:solidFill>
                <a:latin typeface="Canva Sans Bold"/>
                <a:ea typeface="Canva Sans Bold"/>
                <a:cs typeface="Canva Sans Bold"/>
                <a:sym typeface="Canva Sans Bold"/>
              </a:rPr>
              <a:t>п</a:t>
            </a:r>
            <a:r>
              <a:rPr lang="en-US" b="true" sz="2705" strike="noStrike" u="none">
                <a:solidFill>
                  <a:srgbClr val="000000"/>
                </a:solidFill>
                <a:latin typeface="Canva Sans Bold"/>
                <a:ea typeface="Canva Sans Bold"/>
                <a:cs typeface="Canva Sans Bold"/>
                <a:sym typeface="Canva Sans Bold"/>
              </a:rPr>
              <a:t>ри</a:t>
            </a:r>
            <a:r>
              <a:rPr lang="en-US" b="true" sz="2705" strike="noStrike" u="none">
                <a:solidFill>
                  <a:srgbClr val="000000"/>
                </a:solidFill>
                <a:latin typeface="Canva Sans Bold"/>
                <a:ea typeface="Canva Sans Bold"/>
                <a:cs typeface="Canva Sans Bold"/>
                <a:sym typeface="Canva Sans Bold"/>
              </a:rPr>
              <a:t>м</a:t>
            </a:r>
            <a:r>
              <a:rPr lang="en-US" b="true" sz="2705" strike="noStrike" u="none">
                <a:solidFill>
                  <a:srgbClr val="000000"/>
                </a:solidFill>
                <a:latin typeface="Canva Sans Bold"/>
                <a:ea typeface="Canva Sans Bold"/>
                <a:cs typeface="Canva Sans Bold"/>
                <a:sym typeface="Canva Sans Bold"/>
              </a:rPr>
              <a:t>е</a:t>
            </a:r>
            <a:r>
              <a:rPr lang="en-US" b="true" sz="2705" strike="noStrike" u="none">
                <a:solidFill>
                  <a:srgbClr val="000000"/>
                </a:solidFill>
                <a:latin typeface="Canva Sans Bold"/>
                <a:ea typeface="Canva Sans Bold"/>
                <a:cs typeface="Canva Sans Bold"/>
                <a:sym typeface="Canva Sans Bold"/>
              </a:rPr>
              <a:t>р</a:t>
            </a:r>
            <a:r>
              <a:rPr lang="en-US" b="true" sz="2705" strike="noStrike" u="none">
                <a:solidFill>
                  <a:srgbClr val="000000"/>
                </a:solidFill>
                <a:latin typeface="Canva Sans Bold"/>
                <a:ea typeface="Canva Sans Bold"/>
                <a:cs typeface="Canva Sans Bold"/>
                <a:sym typeface="Canva Sans Bold"/>
              </a:rPr>
              <a:t>:</a:t>
            </a:r>
          </a:p>
        </p:txBody>
      </p:sp>
      <p:sp>
        <p:nvSpPr>
          <p:cNvPr name="TextBox 8" id="8"/>
          <p:cNvSpPr txBox="true"/>
          <p:nvPr/>
        </p:nvSpPr>
        <p:spPr>
          <a:xfrm rot="0">
            <a:off x="9961237" y="1985597"/>
            <a:ext cx="9317916" cy="7272703"/>
          </a:xfrm>
          <a:prstGeom prst="rect">
            <a:avLst/>
          </a:prstGeom>
        </p:spPr>
        <p:txBody>
          <a:bodyPr anchor="t" rtlCol="false" tIns="0" lIns="0" bIns="0" rIns="0">
            <a:spAutoFit/>
          </a:bodyPr>
          <a:lstStyle/>
          <a:p>
            <a:pPr algn="l">
              <a:lnSpc>
                <a:spcPts val="3375"/>
              </a:lnSpc>
              <a:spcBef>
                <a:spcPct val="0"/>
              </a:spcBef>
            </a:pPr>
            <a:r>
              <a:rPr lang="en-US" b="true" sz="2596">
                <a:solidFill>
                  <a:srgbClr val="000000"/>
                </a:solidFill>
                <a:latin typeface="Open Sauce Bold"/>
                <a:ea typeface="Open Sauce Bold"/>
                <a:cs typeface="Open Sauce Bold"/>
                <a:sym typeface="Open Sauce Bold"/>
              </a:rPr>
              <a:t>public abstract class Figure {</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        public abstract double area(float a, float b);</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class Triangle extends Figure{</a:t>
            </a:r>
          </a:p>
          <a:p>
            <a:pPr algn="l">
              <a:lnSpc>
                <a:spcPts val="3375"/>
              </a:lnSpc>
              <a:spcBef>
                <a:spcPct val="0"/>
              </a:spcBef>
            </a:pPr>
          </a:p>
          <a:p>
            <a:pPr algn="l">
              <a:lnSpc>
                <a:spcPts val="3375"/>
              </a:lnSpc>
              <a:spcBef>
                <a:spcPct val="0"/>
              </a:spcBef>
            </a:pPr>
            <a:r>
              <a:rPr lang="en-US" b="true" sz="2596">
                <a:solidFill>
                  <a:srgbClr val="000000"/>
                </a:solidFill>
                <a:latin typeface="Open Sauce Bold"/>
                <a:ea typeface="Open Sauce Bold"/>
                <a:cs typeface="Open Sauce Bold"/>
                <a:sym typeface="Open Sauce Bold"/>
              </a:rPr>
              <a:t>    @Override</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     public double area(float a, float b) {</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         return a*b/2;</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     }</a:t>
            </a:r>
          </a:p>
          <a:p>
            <a:pPr algn="l">
              <a:lnSpc>
                <a:spcPts val="3375"/>
              </a:lnSpc>
              <a:spcBef>
                <a:spcPct val="0"/>
              </a:spcBef>
            </a:pPr>
          </a:p>
          <a:p>
            <a:pPr algn="l">
              <a:lnSpc>
                <a:spcPts val="3375"/>
              </a:lnSpc>
              <a:spcBef>
                <a:spcPct val="0"/>
              </a:spcBef>
            </a:pPr>
            <a:r>
              <a:rPr lang="en-US" b="true" sz="2596">
                <a:solidFill>
                  <a:srgbClr val="000000"/>
                </a:solidFill>
                <a:latin typeface="Open Sauce Bold"/>
                <a:ea typeface="Open Sauce Bold"/>
                <a:cs typeface="Open Sauce Bold"/>
                <a:sym typeface="Open Sauce Bold"/>
              </a:rPr>
              <a:t>}</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class Rectangle extends Figure{</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      @Override</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       public double area(float a, float b) {</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            return a*b;</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        }</a:t>
            </a:r>
          </a:p>
          <a:p>
            <a:pPr algn="l">
              <a:lnSpc>
                <a:spcPts val="3375"/>
              </a:lnSpc>
              <a:spcBef>
                <a:spcPct val="0"/>
              </a:spcBef>
            </a:pPr>
            <a:r>
              <a:rPr lang="en-US" b="true" sz="2596">
                <a:solidFill>
                  <a:srgbClr val="000000"/>
                </a:solidFill>
                <a:latin typeface="Open Sauce Bold"/>
                <a:ea typeface="Open Sauce Bold"/>
                <a:cs typeface="Open Sauce Bold"/>
                <a:sym typeface="Open Sauce Bold"/>
              </a:rPr>
              <a:t>}</a:t>
            </a:r>
          </a:p>
        </p:txBody>
      </p:sp>
      <p:sp>
        <p:nvSpPr>
          <p:cNvPr name="TextBox 9" id="9"/>
          <p:cNvSpPr txBox="true"/>
          <p:nvPr/>
        </p:nvSpPr>
        <p:spPr>
          <a:xfrm rot="0">
            <a:off x="1160552" y="3381181"/>
            <a:ext cx="7983448" cy="3247938"/>
          </a:xfrm>
          <a:prstGeom prst="rect">
            <a:avLst/>
          </a:prstGeom>
        </p:spPr>
        <p:txBody>
          <a:bodyPr anchor="t" rtlCol="false" tIns="0" lIns="0" bIns="0" rIns="0">
            <a:spAutoFit/>
          </a:bodyPr>
          <a:lstStyle/>
          <a:p>
            <a:pPr algn="ctr">
              <a:lnSpc>
                <a:spcPts val="2913"/>
              </a:lnSpc>
              <a:spcBef>
                <a:spcPct val="0"/>
              </a:spcBef>
            </a:pPr>
            <a:r>
              <a:rPr lang="en-US" b="true" sz="2241">
                <a:solidFill>
                  <a:srgbClr val="FF3131"/>
                </a:solidFill>
                <a:latin typeface="Open Sauce Bold"/>
                <a:ea typeface="Open Sauce Bold"/>
                <a:cs typeface="Open Sauce Bold"/>
                <a:sym typeface="Open Sauce Bold"/>
              </a:rPr>
              <a:t>Важно!!!</a:t>
            </a:r>
          </a:p>
          <a:p>
            <a:pPr algn="l">
              <a:lnSpc>
                <a:spcPts val="2913"/>
              </a:lnSpc>
              <a:spcBef>
                <a:spcPct val="0"/>
              </a:spcBef>
            </a:pPr>
          </a:p>
          <a:p>
            <a:pPr algn="ctr">
              <a:lnSpc>
                <a:spcPts val="2913"/>
              </a:lnSpc>
              <a:spcBef>
                <a:spcPct val="0"/>
              </a:spcBef>
            </a:pPr>
            <a:r>
              <a:rPr lang="en-US" b="true" sz="2241">
                <a:solidFill>
                  <a:srgbClr val="000000"/>
                </a:solidFill>
                <a:latin typeface="Open Sauce Bold"/>
                <a:ea typeface="Open Sauce Bold"/>
                <a:cs typeface="Open Sauce Bold"/>
                <a:sym typeface="Open Sauce Bold"/>
              </a:rPr>
              <a:t>Абстрактен клас не може да се инстанцира! Може само да се наследява.</a:t>
            </a:r>
          </a:p>
          <a:p>
            <a:pPr algn="l">
              <a:lnSpc>
                <a:spcPts val="2913"/>
              </a:lnSpc>
              <a:spcBef>
                <a:spcPct val="0"/>
              </a:spcBef>
            </a:pPr>
          </a:p>
          <a:p>
            <a:pPr algn="l">
              <a:lnSpc>
                <a:spcPts val="2913"/>
              </a:lnSpc>
              <a:spcBef>
                <a:spcPct val="0"/>
              </a:spcBef>
            </a:pPr>
            <a:r>
              <a:rPr lang="en-US" sz="2241">
                <a:solidFill>
                  <a:srgbClr val="000000"/>
                </a:solidFill>
                <a:latin typeface="Open Sauce"/>
                <a:ea typeface="Open Sauce"/>
                <a:cs typeface="Open Sauce"/>
                <a:sym typeface="Open Sauce"/>
              </a:rPr>
              <a:t>Ако даден клас наследи абстрактен клас, то той задължително трябва да имплементира абстрактните му методи или и той трябва да е абстрактен, ако остави дори и един от тях абстрактен.</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560979" y="0"/>
            <a:ext cx="1710961" cy="10674983"/>
            <a:chOff x="0" y="0"/>
            <a:chExt cx="450623" cy="2811518"/>
          </a:xfrm>
        </p:grpSpPr>
        <p:sp>
          <p:nvSpPr>
            <p:cNvPr name="Freeform 3" id="3"/>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4" id="4"/>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0" y="0"/>
            <a:ext cx="3107977" cy="10287000"/>
          </a:xfrm>
          <a:custGeom>
            <a:avLst/>
            <a:gdLst/>
            <a:ahLst/>
            <a:cxnLst/>
            <a:rect r="r" b="b" t="t" l="l"/>
            <a:pathLst>
              <a:path h="10287000" w="3107977">
                <a:moveTo>
                  <a:pt x="0" y="0"/>
                </a:moveTo>
                <a:lnTo>
                  <a:pt x="3107977" y="0"/>
                </a:lnTo>
                <a:lnTo>
                  <a:pt x="3107977" y="10287000"/>
                </a:lnTo>
                <a:lnTo>
                  <a:pt x="0" y="10287000"/>
                </a:lnTo>
                <a:lnTo>
                  <a:pt x="0" y="0"/>
                </a:lnTo>
                <a:close/>
              </a:path>
            </a:pathLst>
          </a:custGeom>
          <a:blipFill>
            <a:blip r:embed="rId2"/>
            <a:stretch>
              <a:fillRect l="-194141" t="0" r="-254077" b="0"/>
            </a:stretch>
          </a:blipFill>
        </p:spPr>
      </p:sp>
      <p:sp>
        <p:nvSpPr>
          <p:cNvPr name="TextBox 6" id="6"/>
          <p:cNvSpPr txBox="true"/>
          <p:nvPr/>
        </p:nvSpPr>
        <p:spPr>
          <a:xfrm rot="0">
            <a:off x="5885192" y="74326"/>
            <a:ext cx="12114003" cy="798493"/>
          </a:xfrm>
          <a:prstGeom prst="rect">
            <a:avLst/>
          </a:prstGeom>
        </p:spPr>
        <p:txBody>
          <a:bodyPr anchor="t" rtlCol="false" tIns="0" lIns="0" bIns="0" rIns="0">
            <a:spAutoFit/>
          </a:bodyPr>
          <a:lstStyle/>
          <a:p>
            <a:pPr algn="ctr" marL="0" indent="0" lvl="0">
              <a:lnSpc>
                <a:spcPts val="6421"/>
              </a:lnSpc>
              <a:spcBef>
                <a:spcPct val="0"/>
              </a:spcBef>
            </a:pPr>
            <a:r>
              <a:rPr lang="en-US" sz="4653" spc="162">
                <a:solidFill>
                  <a:srgbClr val="010101"/>
                </a:solidFill>
                <a:latin typeface="Archivo Black"/>
                <a:ea typeface="Archivo Black"/>
                <a:cs typeface="Archivo Black"/>
                <a:sym typeface="Archivo Black"/>
              </a:rPr>
              <a:t>ИНТЕРФЕЙСИ</a:t>
            </a:r>
          </a:p>
        </p:txBody>
      </p:sp>
      <p:sp>
        <p:nvSpPr>
          <p:cNvPr name="TextBox 7" id="7"/>
          <p:cNvSpPr txBox="true"/>
          <p:nvPr/>
        </p:nvSpPr>
        <p:spPr>
          <a:xfrm rot="0">
            <a:off x="4111106" y="1397117"/>
            <a:ext cx="13888089" cy="830458"/>
          </a:xfrm>
          <a:prstGeom prst="rect">
            <a:avLst/>
          </a:prstGeom>
        </p:spPr>
        <p:txBody>
          <a:bodyPr anchor="t" rtlCol="false" tIns="0" lIns="0" bIns="0" rIns="0">
            <a:spAutoFit/>
          </a:bodyPr>
          <a:lstStyle/>
          <a:p>
            <a:pPr algn="just">
              <a:lnSpc>
                <a:spcPts val="3368"/>
              </a:lnSpc>
            </a:pPr>
            <a:r>
              <a:rPr lang="en-US" sz="2405" b="true">
                <a:solidFill>
                  <a:srgbClr val="000000"/>
                </a:solidFill>
                <a:latin typeface="Canva Sans Bold"/>
                <a:ea typeface="Canva Sans Bold"/>
                <a:cs typeface="Canva Sans Bold"/>
                <a:sym typeface="Canva Sans Bold"/>
              </a:rPr>
              <a:t>Ако имаме абстрактен клас, който съдържа само абстрактни методи, то спокойно можем да го направим на интерфейс. Ето и определение за интерфейс:</a:t>
            </a:r>
          </a:p>
        </p:txBody>
      </p:sp>
      <p:sp>
        <p:nvSpPr>
          <p:cNvPr name="TextBox 8" id="8"/>
          <p:cNvSpPr txBox="true"/>
          <p:nvPr/>
        </p:nvSpPr>
        <p:spPr>
          <a:xfrm rot="0">
            <a:off x="6615990" y="2940575"/>
            <a:ext cx="10643310" cy="964346"/>
          </a:xfrm>
          <a:prstGeom prst="rect">
            <a:avLst/>
          </a:prstGeom>
        </p:spPr>
        <p:txBody>
          <a:bodyPr anchor="t" rtlCol="false" tIns="0" lIns="0" bIns="0" rIns="0">
            <a:spAutoFit/>
          </a:bodyPr>
          <a:lstStyle/>
          <a:p>
            <a:pPr algn="just" marL="0" indent="0" lvl="0">
              <a:lnSpc>
                <a:spcPts val="2594"/>
              </a:lnSpc>
              <a:spcBef>
                <a:spcPct val="0"/>
              </a:spcBef>
            </a:pPr>
            <a:r>
              <a:rPr lang="en-US" b="true" sz="1853">
                <a:solidFill>
                  <a:srgbClr val="000000"/>
                </a:solidFill>
                <a:latin typeface="Canva Sans Bold"/>
                <a:ea typeface="Canva Sans Bold"/>
                <a:cs typeface="Canva Sans Bold"/>
                <a:sym typeface="Canva Sans Bold"/>
              </a:rPr>
              <a:t>Инт</a:t>
            </a:r>
            <a:r>
              <a:rPr lang="en-US" b="true" sz="1853">
                <a:solidFill>
                  <a:srgbClr val="000000"/>
                </a:solidFill>
                <a:latin typeface="Canva Sans Bold"/>
                <a:ea typeface="Canva Sans Bold"/>
                <a:cs typeface="Canva Sans Bold"/>
                <a:sym typeface="Canva Sans Bold"/>
              </a:rPr>
              <a:t>ерфейсът е подобен на абстрактния клас, но с тази разлика, че може да съдържа абстрактни методи и член променливи. С навлизането на Java 8, в интерфейсите вече може да има както абстрактни, така и конкретни – имплементирани методи.</a:t>
            </a:r>
          </a:p>
        </p:txBody>
      </p:sp>
      <p:sp>
        <p:nvSpPr>
          <p:cNvPr name="TextBox 9" id="9"/>
          <p:cNvSpPr txBox="true"/>
          <p:nvPr/>
        </p:nvSpPr>
        <p:spPr>
          <a:xfrm rot="0">
            <a:off x="3885683" y="4790462"/>
            <a:ext cx="8585840" cy="353038"/>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Деклариране на интерфейс: Става с ключовата дума interface:</a:t>
            </a:r>
          </a:p>
        </p:txBody>
      </p:sp>
      <p:sp>
        <p:nvSpPr>
          <p:cNvPr name="TextBox 10" id="10"/>
          <p:cNvSpPr txBox="true"/>
          <p:nvPr/>
        </p:nvSpPr>
        <p:spPr>
          <a:xfrm rot="0">
            <a:off x="3562536" y="5867400"/>
            <a:ext cx="14363237" cy="180075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public interface FirstInterface{ </a:t>
            </a:r>
          </a:p>
          <a:p>
            <a:pPr algn="l">
              <a:lnSpc>
                <a:spcPts val="2859"/>
              </a:lnSpc>
              <a:spcBef>
                <a:spcPct val="0"/>
              </a:spcBef>
            </a:pPr>
            <a:r>
              <a:rPr lang="en-US" sz="2199">
                <a:solidFill>
                  <a:srgbClr val="000000"/>
                </a:solidFill>
                <a:latin typeface="Open Sauce"/>
                <a:ea typeface="Open Sauce"/>
                <a:cs typeface="Open Sauce"/>
                <a:sym typeface="Open Sauce"/>
              </a:rPr>
              <a:t> /* All the methods are public abstract by default     Note down that these methods do not have a body   */  </a:t>
            </a:r>
          </a:p>
          <a:p>
            <a:pPr algn="l">
              <a:lnSpc>
                <a:spcPts val="2859"/>
              </a:lnSpc>
              <a:spcBef>
                <a:spcPct val="0"/>
              </a:spcBef>
            </a:pPr>
            <a:r>
              <a:rPr lang="en-US" sz="2199">
                <a:solidFill>
                  <a:srgbClr val="000000"/>
                </a:solidFill>
                <a:latin typeface="Open Sauce"/>
                <a:ea typeface="Open Sauce"/>
                <a:cs typeface="Open Sauce"/>
                <a:sym typeface="Open Sauce"/>
              </a:rPr>
              <a:t> public abstract void method1();   </a:t>
            </a:r>
          </a:p>
          <a:p>
            <a:pPr algn="l">
              <a:lnSpc>
                <a:spcPts val="2859"/>
              </a:lnSpc>
              <a:spcBef>
                <a:spcPct val="0"/>
              </a:spcBef>
            </a:pPr>
            <a:r>
              <a:rPr lang="en-US" sz="2199">
                <a:solidFill>
                  <a:srgbClr val="000000"/>
                </a:solidFill>
                <a:latin typeface="Open Sauce"/>
                <a:ea typeface="Open Sauce"/>
                <a:cs typeface="Open Sauce"/>
                <a:sym typeface="Open Sauce"/>
              </a:rPr>
              <a:t> public abstract void method2();</a:t>
            </a:r>
          </a:p>
          <a:p>
            <a:pPr algn="l">
              <a:lnSpc>
                <a:spcPts val="2859"/>
              </a:lnSpc>
              <a:spcBef>
                <a:spcPct val="0"/>
              </a:spcBef>
            </a:pPr>
            <a:r>
              <a:rPr lang="en-US" sz="2199">
                <a:solidFill>
                  <a:srgbClr val="000000"/>
                </a:solidFill>
                <a:latin typeface="Open Sauce"/>
                <a:ea typeface="Open Sauce"/>
                <a:cs typeface="Open Sauce"/>
                <a:sym typeface="Open Sauce"/>
              </a:rPr>
              <a:t>}</a:t>
            </a:r>
          </a:p>
        </p:txBody>
      </p:sp>
      <p:sp>
        <p:nvSpPr>
          <p:cNvPr name="TextBox 11" id="11"/>
          <p:cNvSpPr txBox="true"/>
          <p:nvPr/>
        </p:nvSpPr>
        <p:spPr>
          <a:xfrm rot="0">
            <a:off x="6530739" y="8022008"/>
            <a:ext cx="11468456" cy="1438822"/>
          </a:xfrm>
          <a:prstGeom prst="rect">
            <a:avLst/>
          </a:prstGeom>
        </p:spPr>
        <p:txBody>
          <a:bodyPr anchor="t" rtlCol="false" tIns="0" lIns="0" bIns="0" rIns="0">
            <a:spAutoFit/>
          </a:bodyPr>
          <a:lstStyle/>
          <a:p>
            <a:pPr algn="ctr">
              <a:lnSpc>
                <a:spcPts val="2859"/>
              </a:lnSpc>
              <a:spcBef>
                <a:spcPct val="0"/>
              </a:spcBef>
            </a:pPr>
            <a:r>
              <a:rPr lang="en-US" b="true" sz="2199">
                <a:solidFill>
                  <a:srgbClr val="000000"/>
                </a:solidFill>
                <a:latin typeface="Open Sauce Bold"/>
                <a:ea typeface="Open Sauce Bold"/>
                <a:cs typeface="Open Sauce Bold"/>
                <a:sym typeface="Open Sauce Bold"/>
              </a:rPr>
              <a:t>За да може един клас да наследи интерфейса, то се използва думата implements. Ако един клас наследи (имплементира) интерфейс, то той задължително трябва да имплементира всички негови абстрактни методи, или да се декларира като абстрактен.</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560979" y="0"/>
            <a:ext cx="1710961" cy="10674983"/>
            <a:chOff x="0" y="0"/>
            <a:chExt cx="450623" cy="2811518"/>
          </a:xfrm>
        </p:grpSpPr>
        <p:sp>
          <p:nvSpPr>
            <p:cNvPr name="Freeform 3" id="3"/>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4" id="4"/>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0" y="0"/>
            <a:ext cx="3107977" cy="10287000"/>
          </a:xfrm>
          <a:custGeom>
            <a:avLst/>
            <a:gdLst/>
            <a:ahLst/>
            <a:cxnLst/>
            <a:rect r="r" b="b" t="t" l="l"/>
            <a:pathLst>
              <a:path h="10287000" w="3107977">
                <a:moveTo>
                  <a:pt x="0" y="0"/>
                </a:moveTo>
                <a:lnTo>
                  <a:pt x="3107977" y="0"/>
                </a:lnTo>
                <a:lnTo>
                  <a:pt x="3107977" y="10287000"/>
                </a:lnTo>
                <a:lnTo>
                  <a:pt x="0" y="10287000"/>
                </a:lnTo>
                <a:lnTo>
                  <a:pt x="0" y="0"/>
                </a:lnTo>
                <a:close/>
              </a:path>
            </a:pathLst>
          </a:custGeom>
          <a:blipFill>
            <a:blip r:embed="rId2"/>
            <a:stretch>
              <a:fillRect l="-194141" t="0" r="-254077" b="0"/>
            </a:stretch>
          </a:blipFill>
        </p:spPr>
      </p:sp>
      <p:sp>
        <p:nvSpPr>
          <p:cNvPr name="TextBox 6" id="6"/>
          <p:cNvSpPr txBox="true"/>
          <p:nvPr/>
        </p:nvSpPr>
        <p:spPr>
          <a:xfrm rot="0">
            <a:off x="5885192" y="74326"/>
            <a:ext cx="12114003" cy="798493"/>
          </a:xfrm>
          <a:prstGeom prst="rect">
            <a:avLst/>
          </a:prstGeom>
        </p:spPr>
        <p:txBody>
          <a:bodyPr anchor="t" rtlCol="false" tIns="0" lIns="0" bIns="0" rIns="0">
            <a:spAutoFit/>
          </a:bodyPr>
          <a:lstStyle/>
          <a:p>
            <a:pPr algn="ctr" marL="0" indent="0" lvl="0">
              <a:lnSpc>
                <a:spcPts val="6421"/>
              </a:lnSpc>
              <a:spcBef>
                <a:spcPct val="0"/>
              </a:spcBef>
            </a:pPr>
            <a:r>
              <a:rPr lang="en-US" sz="4653" spc="162">
                <a:solidFill>
                  <a:srgbClr val="010101"/>
                </a:solidFill>
                <a:latin typeface="Archivo Black"/>
                <a:ea typeface="Archivo Black"/>
                <a:cs typeface="Archivo Black"/>
                <a:sym typeface="Archivo Black"/>
              </a:rPr>
              <a:t>ИНТЕРФЕЙСИ</a:t>
            </a:r>
          </a:p>
        </p:txBody>
      </p:sp>
      <p:sp>
        <p:nvSpPr>
          <p:cNvPr name="TextBox 7" id="7"/>
          <p:cNvSpPr txBox="true"/>
          <p:nvPr/>
        </p:nvSpPr>
        <p:spPr>
          <a:xfrm rot="0">
            <a:off x="6123483" y="1247549"/>
            <a:ext cx="13888089" cy="403726"/>
          </a:xfrm>
          <a:prstGeom prst="rect">
            <a:avLst/>
          </a:prstGeom>
        </p:spPr>
        <p:txBody>
          <a:bodyPr anchor="t" rtlCol="false" tIns="0" lIns="0" bIns="0" rIns="0">
            <a:spAutoFit/>
          </a:bodyPr>
          <a:lstStyle/>
          <a:p>
            <a:pPr algn="just">
              <a:lnSpc>
                <a:spcPts val="3368"/>
              </a:lnSpc>
            </a:pPr>
            <a:r>
              <a:rPr lang="en-US" sz="2405" b="true">
                <a:solidFill>
                  <a:srgbClr val="000000"/>
                </a:solidFill>
                <a:latin typeface="Canva Sans Bold"/>
                <a:ea typeface="Canva Sans Bold"/>
                <a:cs typeface="Canva Sans Bold"/>
                <a:sym typeface="Canva Sans Bold"/>
              </a:rPr>
              <a:t>Примерна имплементация:</a:t>
            </a:r>
          </a:p>
        </p:txBody>
      </p:sp>
      <p:sp>
        <p:nvSpPr>
          <p:cNvPr name="TextBox 8" id="8"/>
          <p:cNvSpPr txBox="true"/>
          <p:nvPr/>
        </p:nvSpPr>
        <p:spPr>
          <a:xfrm rot="0">
            <a:off x="10973568" y="1257074"/>
            <a:ext cx="10643310" cy="6533788"/>
          </a:xfrm>
          <a:prstGeom prst="rect">
            <a:avLst/>
          </a:prstGeom>
        </p:spPr>
        <p:txBody>
          <a:bodyPr anchor="t" rtlCol="false" tIns="0" lIns="0" bIns="0" rIns="0">
            <a:spAutoFit/>
          </a:bodyPr>
          <a:lstStyle/>
          <a:p>
            <a:pPr algn="just">
              <a:lnSpc>
                <a:spcPts val="2594"/>
              </a:lnSpc>
            </a:pPr>
            <a:r>
              <a:rPr lang="en-US" sz="1853" b="true">
                <a:solidFill>
                  <a:srgbClr val="000000"/>
                </a:solidFill>
                <a:latin typeface="Canva Sans Bold"/>
                <a:ea typeface="Canva Sans Bold"/>
                <a:cs typeface="Canva Sans Bold"/>
                <a:sym typeface="Canva Sans Bold"/>
              </a:rPr>
              <a:t>public</a:t>
            </a:r>
            <a:r>
              <a:rPr lang="en-US" sz="1853" b="true">
                <a:solidFill>
                  <a:srgbClr val="000000"/>
                </a:solidFill>
                <a:latin typeface="Canva Sans Bold"/>
                <a:ea typeface="Canva Sans Bold"/>
                <a:cs typeface="Canva Sans Bold"/>
                <a:sym typeface="Canva Sans Bold"/>
              </a:rPr>
              <a:t> interface MyInterface{</a:t>
            </a:r>
          </a:p>
          <a:p>
            <a:pPr algn="just">
              <a:lnSpc>
                <a:spcPts val="2594"/>
              </a:lnSpc>
            </a:pPr>
            <a:r>
              <a:rPr lang="en-US" sz="1853" b="true">
                <a:solidFill>
                  <a:srgbClr val="000000"/>
                </a:solidFill>
                <a:latin typeface="Canva Sans Bold"/>
                <a:ea typeface="Canva Sans Bold"/>
                <a:cs typeface="Canva Sans Bold"/>
                <a:sym typeface="Canva Sans Bold"/>
              </a:rPr>
              <a:t>     public abstract void method1();  </a:t>
            </a:r>
          </a:p>
          <a:p>
            <a:pPr algn="just">
              <a:lnSpc>
                <a:spcPts val="2594"/>
              </a:lnSpc>
            </a:pPr>
            <a:r>
              <a:rPr lang="en-US" sz="1853" b="true">
                <a:solidFill>
                  <a:srgbClr val="000000"/>
                </a:solidFill>
                <a:latin typeface="Canva Sans Bold"/>
                <a:ea typeface="Canva Sans Bold"/>
                <a:cs typeface="Canva Sans Bold"/>
                <a:sym typeface="Canva Sans Bold"/>
              </a:rPr>
              <a:t>     public abstract void method2();</a:t>
            </a:r>
          </a:p>
          <a:p>
            <a:pPr algn="just">
              <a:lnSpc>
                <a:spcPts val="2594"/>
              </a:lnSpc>
            </a:pPr>
            <a:r>
              <a:rPr lang="en-US" sz="1853" b="true">
                <a:solidFill>
                  <a:srgbClr val="000000"/>
                </a:solidFill>
                <a:latin typeface="Canva Sans Bold"/>
                <a:ea typeface="Canva Sans Bold"/>
                <a:cs typeface="Canva Sans Bold"/>
                <a:sym typeface="Canva Sans Bold"/>
              </a:rPr>
              <a:t>}</a:t>
            </a:r>
          </a:p>
          <a:p>
            <a:pPr algn="just">
              <a:lnSpc>
                <a:spcPts val="2594"/>
              </a:lnSpc>
            </a:pPr>
          </a:p>
          <a:p>
            <a:pPr algn="just">
              <a:lnSpc>
                <a:spcPts val="2594"/>
              </a:lnSpc>
            </a:pPr>
            <a:r>
              <a:rPr lang="en-US" sz="1853" b="true">
                <a:solidFill>
                  <a:srgbClr val="000000"/>
                </a:solidFill>
                <a:latin typeface="Canva Sans Bold"/>
                <a:ea typeface="Canva Sans Bold"/>
                <a:cs typeface="Canva Sans Bold"/>
                <a:sym typeface="Canva Sans Bold"/>
              </a:rPr>
              <a:t>public class XYZ implements MyInterface{ </a:t>
            </a:r>
          </a:p>
          <a:p>
            <a:pPr algn="just">
              <a:lnSpc>
                <a:spcPts val="2594"/>
              </a:lnSpc>
            </a:pPr>
            <a:r>
              <a:rPr lang="en-US" sz="1853" b="true">
                <a:solidFill>
                  <a:srgbClr val="000000"/>
                </a:solidFill>
                <a:latin typeface="Canva Sans Bold"/>
                <a:ea typeface="Canva Sans Bold"/>
                <a:cs typeface="Canva Sans Bold"/>
                <a:sym typeface="Canva Sans Bold"/>
              </a:rPr>
              <a:t>     public void method1() {     </a:t>
            </a:r>
          </a:p>
          <a:p>
            <a:pPr algn="just">
              <a:lnSpc>
                <a:spcPts val="2594"/>
              </a:lnSpc>
            </a:pPr>
            <a:r>
              <a:rPr lang="en-US" sz="1853" b="true">
                <a:solidFill>
                  <a:srgbClr val="000000"/>
                </a:solidFill>
                <a:latin typeface="Canva Sans Bold"/>
                <a:ea typeface="Canva Sans Bold"/>
                <a:cs typeface="Canva Sans Bold"/>
                <a:sym typeface="Canva Sans Bold"/>
              </a:rPr>
              <a:t>         System.out.println("implementation of method1");</a:t>
            </a:r>
          </a:p>
          <a:p>
            <a:pPr algn="just">
              <a:lnSpc>
                <a:spcPts val="2594"/>
              </a:lnSpc>
            </a:pPr>
            <a:r>
              <a:rPr lang="en-US" sz="1853" b="true">
                <a:solidFill>
                  <a:srgbClr val="000000"/>
                </a:solidFill>
                <a:latin typeface="Canva Sans Bold"/>
                <a:ea typeface="Canva Sans Bold"/>
                <a:cs typeface="Canva Sans Bold"/>
                <a:sym typeface="Canva Sans Bold"/>
              </a:rPr>
              <a:t> } </a:t>
            </a:r>
          </a:p>
          <a:p>
            <a:pPr algn="just">
              <a:lnSpc>
                <a:spcPts val="2594"/>
              </a:lnSpc>
            </a:pPr>
          </a:p>
          <a:p>
            <a:pPr algn="just">
              <a:lnSpc>
                <a:spcPts val="2594"/>
              </a:lnSpc>
            </a:pPr>
            <a:r>
              <a:rPr lang="en-US" sz="1853" b="true">
                <a:solidFill>
                  <a:srgbClr val="000000"/>
                </a:solidFill>
                <a:latin typeface="Canva Sans Bold"/>
                <a:ea typeface="Canva Sans Bold"/>
                <a:cs typeface="Canva Sans Bold"/>
                <a:sym typeface="Canva Sans Bold"/>
              </a:rPr>
              <a:t> public void method2() { </a:t>
            </a:r>
          </a:p>
          <a:p>
            <a:pPr algn="just">
              <a:lnSpc>
                <a:spcPts val="2594"/>
              </a:lnSpc>
            </a:pPr>
            <a:r>
              <a:rPr lang="en-US" sz="1853" b="true">
                <a:solidFill>
                  <a:srgbClr val="000000"/>
                </a:solidFill>
                <a:latin typeface="Canva Sans Bold"/>
                <a:ea typeface="Canva Sans Bold"/>
                <a:cs typeface="Canva Sans Bold"/>
                <a:sym typeface="Canva Sans Bold"/>
              </a:rPr>
              <a:t>     System.out.println("implementation of method2");</a:t>
            </a:r>
          </a:p>
          <a:p>
            <a:pPr algn="just">
              <a:lnSpc>
                <a:spcPts val="2594"/>
              </a:lnSpc>
            </a:pPr>
            <a:r>
              <a:rPr lang="en-US" sz="1853" b="true">
                <a:solidFill>
                  <a:srgbClr val="000000"/>
                </a:solidFill>
                <a:latin typeface="Canva Sans Bold"/>
                <a:ea typeface="Canva Sans Bold"/>
                <a:cs typeface="Canva Sans Bold"/>
                <a:sym typeface="Canva Sans Bold"/>
              </a:rPr>
              <a:t> } </a:t>
            </a:r>
          </a:p>
          <a:p>
            <a:pPr algn="just">
              <a:lnSpc>
                <a:spcPts val="2594"/>
              </a:lnSpc>
            </a:pPr>
          </a:p>
          <a:p>
            <a:pPr algn="just">
              <a:lnSpc>
                <a:spcPts val="2594"/>
              </a:lnSpc>
            </a:pPr>
            <a:r>
              <a:rPr lang="en-US" sz="1853" b="true">
                <a:solidFill>
                  <a:srgbClr val="000000"/>
                </a:solidFill>
                <a:latin typeface="Canva Sans Bold"/>
                <a:ea typeface="Canva Sans Bold"/>
                <a:cs typeface="Canva Sans Bold"/>
                <a:sym typeface="Canva Sans Bold"/>
              </a:rPr>
              <a:t>public static void main(String arg[]) {    </a:t>
            </a:r>
          </a:p>
          <a:p>
            <a:pPr algn="just">
              <a:lnSpc>
                <a:spcPts val="2594"/>
              </a:lnSpc>
            </a:pPr>
            <a:r>
              <a:rPr lang="en-US" sz="1853" b="true">
                <a:solidFill>
                  <a:srgbClr val="000000"/>
                </a:solidFill>
                <a:latin typeface="Canva Sans Bold"/>
                <a:ea typeface="Canva Sans Bold"/>
                <a:cs typeface="Canva Sans Bold"/>
                <a:sym typeface="Canva Sans Bold"/>
              </a:rPr>
              <a:t>     MyInterface obj = new XYZ();    </a:t>
            </a:r>
          </a:p>
          <a:p>
            <a:pPr algn="just">
              <a:lnSpc>
                <a:spcPts val="2594"/>
              </a:lnSpc>
            </a:pPr>
            <a:r>
              <a:rPr lang="en-US" sz="1853" b="true">
                <a:solidFill>
                  <a:srgbClr val="000000"/>
                </a:solidFill>
                <a:latin typeface="Canva Sans Bold"/>
                <a:ea typeface="Canva Sans Bold"/>
                <a:cs typeface="Canva Sans Bold"/>
                <a:sym typeface="Canva Sans Bold"/>
              </a:rPr>
              <a:t>     obj. method1();</a:t>
            </a:r>
          </a:p>
          <a:p>
            <a:pPr algn="just">
              <a:lnSpc>
                <a:spcPts val="2594"/>
              </a:lnSpc>
            </a:pPr>
            <a:r>
              <a:rPr lang="en-US" sz="1853" b="true">
                <a:solidFill>
                  <a:srgbClr val="000000"/>
                </a:solidFill>
                <a:latin typeface="Canva Sans Bold"/>
                <a:ea typeface="Canva Sans Bold"/>
                <a:cs typeface="Canva Sans Bold"/>
                <a:sym typeface="Canva Sans Bold"/>
              </a:rPr>
              <a:t>    }</a:t>
            </a:r>
          </a:p>
          <a:p>
            <a:pPr algn="just">
              <a:lnSpc>
                <a:spcPts val="2594"/>
              </a:lnSpc>
            </a:pPr>
            <a:r>
              <a:rPr lang="en-US" sz="1853" b="true">
                <a:solidFill>
                  <a:srgbClr val="000000"/>
                </a:solidFill>
                <a:latin typeface="Canva Sans Bold"/>
                <a:ea typeface="Canva Sans Bold"/>
                <a:cs typeface="Canva Sans Bold"/>
                <a:sym typeface="Canva Sans Bold"/>
              </a:rPr>
              <a:t>}</a:t>
            </a:r>
          </a:p>
          <a:p>
            <a:pPr algn="just" marL="0" indent="0" lvl="0">
              <a:lnSpc>
                <a:spcPts val="2594"/>
              </a:lnSpc>
              <a:spcBef>
                <a:spcPct val="0"/>
              </a:spcBef>
            </a:pPr>
          </a:p>
        </p:txBody>
      </p:sp>
      <p:sp>
        <p:nvSpPr>
          <p:cNvPr name="TextBox 9" id="9"/>
          <p:cNvSpPr txBox="true"/>
          <p:nvPr/>
        </p:nvSpPr>
        <p:spPr>
          <a:xfrm rot="0">
            <a:off x="5885192" y="5451025"/>
            <a:ext cx="1351690" cy="406378"/>
          </a:xfrm>
          <a:prstGeom prst="rect">
            <a:avLst/>
          </a:prstGeom>
        </p:spPr>
        <p:txBody>
          <a:bodyPr anchor="t" rtlCol="false" tIns="0" lIns="0" bIns="0" rIns="0">
            <a:spAutoFit/>
          </a:bodyPr>
          <a:lstStyle/>
          <a:p>
            <a:pPr algn="ctr">
              <a:lnSpc>
                <a:spcPts val="3249"/>
              </a:lnSpc>
              <a:spcBef>
                <a:spcPct val="0"/>
              </a:spcBef>
            </a:pPr>
            <a:r>
              <a:rPr lang="en-US" b="true" sz="2499">
                <a:solidFill>
                  <a:srgbClr val="000000"/>
                </a:solidFill>
                <a:latin typeface="Open Sauce Bold"/>
                <a:ea typeface="Open Sauce Bold"/>
                <a:cs typeface="Open Sauce Bold"/>
                <a:sym typeface="Open Sauce Bold"/>
              </a:rPr>
              <a:t>Важно!!!</a:t>
            </a:r>
          </a:p>
        </p:txBody>
      </p:sp>
      <p:sp>
        <p:nvSpPr>
          <p:cNvPr name="TextBox 10" id="10"/>
          <p:cNvSpPr txBox="true"/>
          <p:nvPr/>
        </p:nvSpPr>
        <p:spPr>
          <a:xfrm rot="0">
            <a:off x="3609688" y="6382373"/>
            <a:ext cx="6862169" cy="3248462"/>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Интерфейс не може да имплементира друг интерфейс, но може да го наследи ако се налага. Пример: Ако един интерфейс наследява друг, то ако създадем клас, който да имплементира наследника, то той ще трябва да имплементира всички методи и на двата интерфейса, но ако се имплементира родителския интерфейс, то в дадения клас трябва да се имплементират само неговите методи.</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560979" y="0"/>
            <a:ext cx="1710961" cy="10674983"/>
            <a:chOff x="0" y="0"/>
            <a:chExt cx="450623" cy="2811518"/>
          </a:xfrm>
        </p:grpSpPr>
        <p:sp>
          <p:nvSpPr>
            <p:cNvPr name="Freeform 3" id="3"/>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4" id="4"/>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0" y="0"/>
            <a:ext cx="3107977" cy="10287000"/>
          </a:xfrm>
          <a:custGeom>
            <a:avLst/>
            <a:gdLst/>
            <a:ahLst/>
            <a:cxnLst/>
            <a:rect r="r" b="b" t="t" l="l"/>
            <a:pathLst>
              <a:path h="10287000" w="3107977">
                <a:moveTo>
                  <a:pt x="0" y="0"/>
                </a:moveTo>
                <a:lnTo>
                  <a:pt x="3107977" y="0"/>
                </a:lnTo>
                <a:lnTo>
                  <a:pt x="3107977" y="10287000"/>
                </a:lnTo>
                <a:lnTo>
                  <a:pt x="0" y="10287000"/>
                </a:lnTo>
                <a:lnTo>
                  <a:pt x="0" y="0"/>
                </a:lnTo>
                <a:close/>
              </a:path>
            </a:pathLst>
          </a:custGeom>
          <a:blipFill>
            <a:blip r:embed="rId2"/>
            <a:stretch>
              <a:fillRect l="-194141" t="0" r="-254077" b="0"/>
            </a:stretch>
          </a:blipFill>
        </p:spPr>
      </p:sp>
      <p:sp>
        <p:nvSpPr>
          <p:cNvPr name="TextBox 6" id="6"/>
          <p:cNvSpPr txBox="true"/>
          <p:nvPr/>
        </p:nvSpPr>
        <p:spPr>
          <a:xfrm rot="0">
            <a:off x="2771447" y="142311"/>
            <a:ext cx="12114003" cy="798493"/>
          </a:xfrm>
          <a:prstGeom prst="rect">
            <a:avLst/>
          </a:prstGeom>
        </p:spPr>
        <p:txBody>
          <a:bodyPr anchor="t" rtlCol="false" tIns="0" lIns="0" bIns="0" rIns="0">
            <a:spAutoFit/>
          </a:bodyPr>
          <a:lstStyle/>
          <a:p>
            <a:pPr algn="ctr" marL="0" indent="0" lvl="0">
              <a:lnSpc>
                <a:spcPts val="6421"/>
              </a:lnSpc>
              <a:spcBef>
                <a:spcPct val="0"/>
              </a:spcBef>
            </a:pPr>
            <a:r>
              <a:rPr lang="en-US" sz="4653" spc="162">
                <a:solidFill>
                  <a:srgbClr val="010101"/>
                </a:solidFill>
                <a:latin typeface="Archivo Black"/>
                <a:ea typeface="Archivo Black"/>
                <a:cs typeface="Archivo Black"/>
                <a:sym typeface="Archivo Black"/>
              </a:rPr>
              <a:t>ИНТЕРФЕЙСИ</a:t>
            </a:r>
          </a:p>
        </p:txBody>
      </p:sp>
      <p:sp>
        <p:nvSpPr>
          <p:cNvPr name="TextBox 7" id="7"/>
          <p:cNvSpPr txBox="true"/>
          <p:nvPr/>
        </p:nvSpPr>
        <p:spPr>
          <a:xfrm rot="0">
            <a:off x="3416459" y="3042371"/>
            <a:ext cx="13888089" cy="403726"/>
          </a:xfrm>
          <a:prstGeom prst="rect">
            <a:avLst/>
          </a:prstGeom>
        </p:spPr>
        <p:txBody>
          <a:bodyPr anchor="t" rtlCol="false" tIns="0" lIns="0" bIns="0" rIns="0">
            <a:spAutoFit/>
          </a:bodyPr>
          <a:lstStyle/>
          <a:p>
            <a:pPr algn="just">
              <a:lnSpc>
                <a:spcPts val="3368"/>
              </a:lnSpc>
            </a:pPr>
            <a:r>
              <a:rPr lang="en-US" sz="2405" b="true">
                <a:solidFill>
                  <a:srgbClr val="000000"/>
                </a:solidFill>
                <a:latin typeface="Canva Sans Bold"/>
                <a:ea typeface="Canva Sans Bold"/>
                <a:cs typeface="Canva Sans Bold"/>
                <a:sym typeface="Canva Sans Bold"/>
              </a:rPr>
              <a:t>Пример:</a:t>
            </a:r>
          </a:p>
        </p:txBody>
      </p:sp>
      <p:sp>
        <p:nvSpPr>
          <p:cNvPr name="TextBox 8" id="8"/>
          <p:cNvSpPr txBox="true"/>
          <p:nvPr/>
        </p:nvSpPr>
        <p:spPr>
          <a:xfrm rot="0">
            <a:off x="3984637" y="3795138"/>
            <a:ext cx="10643310" cy="6206173"/>
          </a:xfrm>
          <a:prstGeom prst="rect">
            <a:avLst/>
          </a:prstGeom>
        </p:spPr>
        <p:txBody>
          <a:bodyPr anchor="t" rtlCol="false" tIns="0" lIns="0" bIns="0" rIns="0">
            <a:spAutoFit/>
          </a:bodyPr>
          <a:lstStyle/>
          <a:p>
            <a:pPr algn="just">
              <a:lnSpc>
                <a:spcPts val="2594"/>
              </a:lnSpc>
            </a:pPr>
            <a:r>
              <a:rPr lang="en-US" sz="1853" b="true">
                <a:solidFill>
                  <a:srgbClr val="000000"/>
                </a:solidFill>
                <a:latin typeface="Canva Sans Bold"/>
                <a:ea typeface="Canva Sans Bold"/>
                <a:cs typeface="Canva Sans Bold"/>
                <a:sym typeface="Canva Sans Bold"/>
              </a:rPr>
              <a:t>public</a:t>
            </a:r>
            <a:r>
              <a:rPr lang="en-US" sz="1853" b="true">
                <a:solidFill>
                  <a:srgbClr val="000000"/>
                </a:solidFill>
                <a:latin typeface="Canva Sans Bold"/>
                <a:ea typeface="Canva Sans Bold"/>
                <a:cs typeface="Canva Sans Bold"/>
                <a:sym typeface="Canva Sans Bold"/>
              </a:rPr>
              <a:t> interface Inf1{   </a:t>
            </a:r>
          </a:p>
          <a:p>
            <a:pPr algn="just">
              <a:lnSpc>
                <a:spcPts val="2594"/>
              </a:lnSpc>
            </a:pPr>
            <a:r>
              <a:rPr lang="en-US" sz="1853" b="true">
                <a:solidFill>
                  <a:srgbClr val="000000"/>
                </a:solidFill>
                <a:latin typeface="Canva Sans Bold"/>
                <a:ea typeface="Canva Sans Bold"/>
                <a:cs typeface="Canva Sans Bold"/>
                <a:sym typeface="Canva Sans Bold"/>
              </a:rPr>
              <a:t>  public abstract void method1();</a:t>
            </a:r>
          </a:p>
          <a:p>
            <a:pPr algn="just">
              <a:lnSpc>
                <a:spcPts val="2594"/>
              </a:lnSpc>
            </a:pPr>
            <a:r>
              <a:rPr lang="en-US" sz="1853" b="true">
                <a:solidFill>
                  <a:srgbClr val="000000"/>
                </a:solidFill>
                <a:latin typeface="Canva Sans Bold"/>
                <a:ea typeface="Canva Sans Bold"/>
                <a:cs typeface="Canva Sans Bold"/>
                <a:sym typeface="Canva Sans Bold"/>
              </a:rPr>
              <a:t>}</a:t>
            </a:r>
          </a:p>
          <a:p>
            <a:pPr algn="just">
              <a:lnSpc>
                <a:spcPts val="2594"/>
              </a:lnSpc>
            </a:pPr>
          </a:p>
          <a:p>
            <a:pPr algn="just">
              <a:lnSpc>
                <a:spcPts val="2594"/>
              </a:lnSpc>
            </a:pPr>
            <a:r>
              <a:rPr lang="en-US" sz="1853" b="true">
                <a:solidFill>
                  <a:srgbClr val="000000"/>
                </a:solidFill>
                <a:latin typeface="Canva Sans Bold"/>
                <a:ea typeface="Canva Sans Bold"/>
                <a:cs typeface="Canva Sans Bold"/>
                <a:sym typeface="Canva Sans Bold"/>
              </a:rPr>
              <a:t>public interface Inf2 extends Inf1 {   </a:t>
            </a:r>
          </a:p>
          <a:p>
            <a:pPr algn="just">
              <a:lnSpc>
                <a:spcPts val="2594"/>
              </a:lnSpc>
            </a:pPr>
            <a:r>
              <a:rPr lang="en-US" sz="1853" b="true">
                <a:solidFill>
                  <a:srgbClr val="000000"/>
                </a:solidFill>
                <a:latin typeface="Canva Sans Bold"/>
                <a:ea typeface="Canva Sans Bold"/>
                <a:cs typeface="Canva Sans Bold"/>
                <a:sym typeface="Canva Sans Bold"/>
              </a:rPr>
              <a:t>  public abstract void method2();</a:t>
            </a:r>
          </a:p>
          <a:p>
            <a:pPr algn="just">
              <a:lnSpc>
                <a:spcPts val="2594"/>
              </a:lnSpc>
            </a:pPr>
            <a:r>
              <a:rPr lang="en-US" sz="1853" b="true">
                <a:solidFill>
                  <a:srgbClr val="000000"/>
                </a:solidFill>
                <a:latin typeface="Canva Sans Bold"/>
                <a:ea typeface="Canva Sans Bold"/>
                <a:cs typeface="Canva Sans Bold"/>
                <a:sym typeface="Canva Sans Bold"/>
              </a:rPr>
              <a:t>}</a:t>
            </a:r>
          </a:p>
          <a:p>
            <a:pPr algn="just">
              <a:lnSpc>
                <a:spcPts val="2594"/>
              </a:lnSpc>
            </a:pPr>
          </a:p>
          <a:p>
            <a:pPr algn="just">
              <a:lnSpc>
                <a:spcPts val="2594"/>
              </a:lnSpc>
            </a:pPr>
            <a:r>
              <a:rPr lang="en-US" sz="1853" b="true">
                <a:solidFill>
                  <a:srgbClr val="000000"/>
                </a:solidFill>
                <a:latin typeface="Canva Sans Bold"/>
                <a:ea typeface="Canva Sans Bold"/>
                <a:cs typeface="Canva Sans Bold"/>
                <a:sym typeface="Canva Sans Bold"/>
              </a:rPr>
              <a:t>public class Demo implements Inf2{ </a:t>
            </a:r>
          </a:p>
          <a:p>
            <a:pPr algn="just">
              <a:lnSpc>
                <a:spcPts val="2594"/>
              </a:lnSpc>
            </a:pPr>
          </a:p>
          <a:p>
            <a:pPr algn="just">
              <a:lnSpc>
                <a:spcPts val="2594"/>
              </a:lnSpc>
            </a:pPr>
            <a:r>
              <a:rPr lang="en-US" sz="1853" b="true">
                <a:solidFill>
                  <a:srgbClr val="000000"/>
                </a:solidFill>
                <a:latin typeface="Canva Sans Bold"/>
                <a:ea typeface="Canva Sans Bold"/>
                <a:cs typeface="Canva Sans Bold"/>
                <a:sym typeface="Canva Sans Bold"/>
              </a:rPr>
              <a:t>  public void method1(){</a:t>
            </a:r>
          </a:p>
          <a:p>
            <a:pPr algn="just">
              <a:lnSpc>
                <a:spcPts val="2594"/>
              </a:lnSpc>
            </a:pPr>
            <a:r>
              <a:rPr lang="en-US" sz="1853" b="true">
                <a:solidFill>
                  <a:srgbClr val="000000"/>
                </a:solidFill>
                <a:latin typeface="Canva Sans Bold"/>
                <a:ea typeface="Canva Sans Bold"/>
                <a:cs typeface="Canva Sans Bold"/>
                <a:sym typeface="Canva Sans Bold"/>
              </a:rPr>
              <a:t>  </a:t>
            </a:r>
            <a:r>
              <a:rPr lang="en-US" sz="1853" b="true">
                <a:solidFill>
                  <a:srgbClr val="000000"/>
                </a:solidFill>
                <a:latin typeface="Canva Sans Bold"/>
                <a:ea typeface="Canva Sans Bold"/>
                <a:cs typeface="Canva Sans Bold"/>
                <a:sym typeface="Canva Sans Bold"/>
              </a:rPr>
              <a:t>  //Implementation of method1</a:t>
            </a:r>
          </a:p>
          <a:p>
            <a:pPr algn="just">
              <a:lnSpc>
                <a:spcPts val="2594"/>
              </a:lnSpc>
            </a:pPr>
            <a:r>
              <a:rPr lang="en-US" sz="1853" b="true">
                <a:solidFill>
                  <a:srgbClr val="000000"/>
                </a:solidFill>
                <a:latin typeface="Canva Sans Bold"/>
                <a:ea typeface="Canva Sans Bold"/>
                <a:cs typeface="Canva Sans Bold"/>
                <a:sym typeface="Canva Sans Bold"/>
              </a:rPr>
              <a:t>  }</a:t>
            </a:r>
          </a:p>
          <a:p>
            <a:pPr algn="just">
              <a:lnSpc>
                <a:spcPts val="2594"/>
              </a:lnSpc>
            </a:pPr>
          </a:p>
          <a:p>
            <a:pPr algn="just">
              <a:lnSpc>
                <a:spcPts val="2594"/>
              </a:lnSpc>
            </a:pPr>
            <a:r>
              <a:rPr lang="en-US" sz="1853" b="true">
                <a:solidFill>
                  <a:srgbClr val="000000"/>
                </a:solidFill>
                <a:latin typeface="Canva Sans Bold"/>
                <a:ea typeface="Canva Sans Bold"/>
                <a:cs typeface="Canva Sans Bold"/>
                <a:sym typeface="Canva Sans Bold"/>
              </a:rPr>
              <a:t> </a:t>
            </a:r>
            <a:r>
              <a:rPr lang="en-US" sz="1853" b="true">
                <a:solidFill>
                  <a:srgbClr val="000000"/>
                </a:solidFill>
                <a:latin typeface="Canva Sans Bold"/>
                <a:ea typeface="Canva Sans Bold"/>
                <a:cs typeface="Canva Sans Bold"/>
                <a:sym typeface="Canva Sans Bold"/>
              </a:rPr>
              <a:t> public void method2(){ </a:t>
            </a:r>
          </a:p>
          <a:p>
            <a:pPr algn="just">
              <a:lnSpc>
                <a:spcPts val="2594"/>
              </a:lnSpc>
            </a:pPr>
            <a:r>
              <a:rPr lang="en-US" sz="1853" b="true">
                <a:solidFill>
                  <a:srgbClr val="000000"/>
                </a:solidFill>
                <a:latin typeface="Canva Sans Bold"/>
                <a:ea typeface="Canva Sans Bold"/>
                <a:cs typeface="Canva Sans Bold"/>
                <a:sym typeface="Canva Sans Bold"/>
              </a:rPr>
              <a:t>   //Implementation of method2</a:t>
            </a:r>
          </a:p>
          <a:p>
            <a:pPr algn="just">
              <a:lnSpc>
                <a:spcPts val="2594"/>
              </a:lnSpc>
            </a:pPr>
            <a:r>
              <a:rPr lang="en-US" sz="1853" b="true">
                <a:solidFill>
                  <a:srgbClr val="000000"/>
                </a:solidFill>
                <a:latin typeface="Canva Sans Bold"/>
                <a:ea typeface="Canva Sans Bold"/>
                <a:cs typeface="Canva Sans Bold"/>
                <a:sym typeface="Canva Sans Bold"/>
              </a:rPr>
              <a:t>  }</a:t>
            </a:r>
          </a:p>
          <a:p>
            <a:pPr algn="just">
              <a:lnSpc>
                <a:spcPts val="2594"/>
              </a:lnSpc>
            </a:pPr>
            <a:r>
              <a:rPr lang="en-US" sz="1853" b="true">
                <a:solidFill>
                  <a:srgbClr val="000000"/>
                </a:solidFill>
                <a:latin typeface="Canva Sans Bold"/>
                <a:ea typeface="Canva Sans Bold"/>
                <a:cs typeface="Canva Sans Bold"/>
                <a:sym typeface="Canva Sans Bold"/>
              </a:rPr>
              <a:t>}</a:t>
            </a:r>
          </a:p>
          <a:p>
            <a:pPr algn="just" marL="0" indent="0" lvl="0">
              <a:lnSpc>
                <a:spcPts val="2594"/>
              </a:lnSpc>
              <a:spcBef>
                <a:spcPct val="0"/>
              </a:spcBef>
            </a:pPr>
          </a:p>
        </p:txBody>
      </p:sp>
      <p:sp>
        <p:nvSpPr>
          <p:cNvPr name="TextBox 9" id="9"/>
          <p:cNvSpPr txBox="true"/>
          <p:nvPr/>
        </p:nvSpPr>
        <p:spPr>
          <a:xfrm rot="0">
            <a:off x="12582802" y="1501128"/>
            <a:ext cx="1351690" cy="406378"/>
          </a:xfrm>
          <a:prstGeom prst="rect">
            <a:avLst/>
          </a:prstGeom>
        </p:spPr>
        <p:txBody>
          <a:bodyPr anchor="t" rtlCol="false" tIns="0" lIns="0" bIns="0" rIns="0">
            <a:spAutoFit/>
          </a:bodyPr>
          <a:lstStyle/>
          <a:p>
            <a:pPr algn="ctr">
              <a:lnSpc>
                <a:spcPts val="3249"/>
              </a:lnSpc>
              <a:spcBef>
                <a:spcPct val="0"/>
              </a:spcBef>
            </a:pPr>
            <a:r>
              <a:rPr lang="en-US" b="true" sz="2499">
                <a:solidFill>
                  <a:srgbClr val="000000"/>
                </a:solidFill>
                <a:latin typeface="Open Sauce Bold"/>
                <a:ea typeface="Open Sauce Bold"/>
                <a:cs typeface="Open Sauce Bold"/>
                <a:sym typeface="Open Sauce Bold"/>
              </a:rPr>
              <a:t>Важно!!!</a:t>
            </a:r>
          </a:p>
        </p:txBody>
      </p:sp>
      <p:sp>
        <p:nvSpPr>
          <p:cNvPr name="TextBox 10" id="10"/>
          <p:cNvSpPr txBox="true"/>
          <p:nvPr/>
        </p:nvSpPr>
        <p:spPr>
          <a:xfrm rot="0">
            <a:off x="9529318" y="2178218"/>
            <a:ext cx="8810349" cy="4334246"/>
          </a:xfrm>
          <a:prstGeom prst="rect">
            <a:avLst/>
          </a:prstGeom>
        </p:spPr>
        <p:txBody>
          <a:bodyPr anchor="t" rtlCol="false" tIns="0" lIns="0" bIns="0" rIns="0">
            <a:spAutoFit/>
          </a:bodyPr>
          <a:lstStyle/>
          <a:p>
            <a:pPr algn="l" marL="474979" indent="-237490" lvl="1">
              <a:lnSpc>
                <a:spcPts val="2859"/>
              </a:lnSpc>
              <a:spcBef>
                <a:spcPct val="0"/>
              </a:spcBef>
              <a:buFont typeface="Arial"/>
              <a:buChar char="•"/>
            </a:pPr>
            <a:r>
              <a:rPr lang="en-US" sz="2199">
                <a:solidFill>
                  <a:srgbClr val="000000"/>
                </a:solidFill>
                <a:latin typeface="Open Sauce"/>
                <a:ea typeface="Open Sauce"/>
                <a:cs typeface="Open Sauce"/>
                <a:sym typeface="Open Sauce"/>
              </a:rPr>
              <a:t>Интерфейс не може да се инстанцира!</a:t>
            </a:r>
          </a:p>
          <a:p>
            <a:pPr algn="l" marL="474979" indent="-237490" lvl="1">
              <a:lnSpc>
                <a:spcPts val="2859"/>
              </a:lnSpc>
              <a:spcBef>
                <a:spcPct val="0"/>
              </a:spcBef>
              <a:buFont typeface="Arial"/>
              <a:buChar char="•"/>
            </a:pPr>
            <a:r>
              <a:rPr lang="en-US" sz="2199">
                <a:solidFill>
                  <a:srgbClr val="000000"/>
                </a:solidFill>
                <a:latin typeface="Open Sauce"/>
                <a:ea typeface="Open Sauce"/>
                <a:cs typeface="Open Sauce"/>
                <a:sym typeface="Open Sauce"/>
              </a:rPr>
              <a:t>В интерфейс може да има абстрактни и default методи.</a:t>
            </a:r>
          </a:p>
          <a:p>
            <a:pPr algn="l" marL="474979" indent="-237490" lvl="1">
              <a:lnSpc>
                <a:spcPts val="2859"/>
              </a:lnSpc>
              <a:spcBef>
                <a:spcPct val="0"/>
              </a:spcBef>
              <a:buFont typeface="Arial"/>
              <a:buChar char="•"/>
            </a:pPr>
            <a:r>
              <a:rPr lang="en-US" sz="2199">
                <a:solidFill>
                  <a:srgbClr val="000000"/>
                </a:solidFill>
                <a:latin typeface="Open Sauce"/>
                <a:ea typeface="Open Sauce"/>
                <a:cs typeface="Open Sauce"/>
                <a:sym typeface="Open Sauce"/>
              </a:rPr>
              <a:t>Интерфейс може да бъде имплементиран само от клас.</a:t>
            </a:r>
          </a:p>
          <a:p>
            <a:pPr algn="l" marL="474979" indent="-237490" lvl="1">
              <a:lnSpc>
                <a:spcPts val="2859"/>
              </a:lnSpc>
              <a:spcBef>
                <a:spcPct val="0"/>
              </a:spcBef>
              <a:buFont typeface="Arial"/>
              <a:buChar char="•"/>
            </a:pPr>
            <a:r>
              <a:rPr lang="en-US" sz="2199">
                <a:solidFill>
                  <a:srgbClr val="000000"/>
                </a:solidFill>
                <a:latin typeface="Open Sauce"/>
                <a:ea typeface="Open Sauce"/>
                <a:cs typeface="Open Sauce"/>
                <a:sym typeface="Open Sauce"/>
              </a:rPr>
              <a:t>За да може клас да имплементира интерфейс, то интерфейсът трябва да е публичен, методите му също.</a:t>
            </a:r>
          </a:p>
          <a:p>
            <a:pPr algn="l" marL="474979" indent="-237490" lvl="1">
              <a:lnSpc>
                <a:spcPts val="2859"/>
              </a:lnSpc>
              <a:spcBef>
                <a:spcPct val="0"/>
              </a:spcBef>
              <a:buFont typeface="Arial"/>
              <a:buChar char="•"/>
            </a:pPr>
            <a:r>
              <a:rPr lang="en-US" sz="2199">
                <a:solidFill>
                  <a:srgbClr val="000000"/>
                </a:solidFill>
                <a:latin typeface="Open Sauce"/>
                <a:ea typeface="Open Sauce"/>
                <a:cs typeface="Open Sauce"/>
                <a:sym typeface="Open Sauce"/>
              </a:rPr>
              <a:t>Интерфейсът не може да бъде деклариран с private, protected или transient.</a:t>
            </a:r>
          </a:p>
          <a:p>
            <a:pPr algn="l" marL="474979" indent="-237490" lvl="1">
              <a:lnSpc>
                <a:spcPts val="2859"/>
              </a:lnSpc>
              <a:spcBef>
                <a:spcPct val="0"/>
              </a:spcBef>
              <a:buFont typeface="Arial"/>
              <a:buChar char="•"/>
            </a:pPr>
            <a:r>
              <a:rPr lang="en-US" sz="2199">
                <a:solidFill>
                  <a:srgbClr val="000000"/>
                </a:solidFill>
                <a:latin typeface="Open Sauce"/>
                <a:ea typeface="Open Sauce"/>
                <a:cs typeface="Open Sauce"/>
                <a:sym typeface="Open Sauce"/>
              </a:rPr>
              <a:t>По подразбиране всички методи на интерфейса са: public abstract.</a:t>
            </a:r>
          </a:p>
          <a:p>
            <a:pPr algn="l" marL="474979" indent="-237490" lvl="1">
              <a:lnSpc>
                <a:spcPts val="2859"/>
              </a:lnSpc>
              <a:spcBef>
                <a:spcPct val="0"/>
              </a:spcBef>
              <a:buFont typeface="Arial"/>
              <a:buChar char="•"/>
            </a:pPr>
            <a:r>
              <a:rPr lang="en-US" sz="2199">
                <a:solidFill>
                  <a:srgbClr val="000000"/>
                </a:solidFill>
                <a:latin typeface="Open Sauce"/>
                <a:ea typeface="Open Sauce"/>
                <a:cs typeface="Open Sauce"/>
                <a:sym typeface="Open Sauce"/>
              </a:rPr>
              <a:t>Променливите на интерфейса са public static final Например:</a:t>
            </a:r>
          </a:p>
          <a:p>
            <a:pPr algn="l">
              <a:lnSpc>
                <a:spcPts val="2859"/>
              </a:lnSpc>
              <a:spcBef>
                <a:spcPct val="0"/>
              </a:spcBef>
            </a:pPr>
          </a:p>
        </p:txBody>
      </p:sp>
      <p:sp>
        <p:nvSpPr>
          <p:cNvPr name="TextBox 11" id="11"/>
          <p:cNvSpPr txBox="true"/>
          <p:nvPr/>
        </p:nvSpPr>
        <p:spPr>
          <a:xfrm rot="0">
            <a:off x="11890502" y="6643192"/>
            <a:ext cx="3845057" cy="3248462"/>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interface Try{</a:t>
            </a:r>
          </a:p>
          <a:p>
            <a:pPr algn="l">
              <a:lnSpc>
                <a:spcPts val="2859"/>
              </a:lnSpc>
              <a:spcBef>
                <a:spcPct val="0"/>
              </a:spcBef>
            </a:pPr>
          </a:p>
          <a:p>
            <a:pPr algn="l">
              <a:lnSpc>
                <a:spcPts val="2859"/>
              </a:lnSpc>
              <a:spcBef>
                <a:spcPct val="0"/>
              </a:spcBef>
            </a:pPr>
            <a:r>
              <a:rPr lang="en-US" sz="2199">
                <a:solidFill>
                  <a:srgbClr val="000000"/>
                </a:solidFill>
                <a:latin typeface="Open Sauce"/>
                <a:ea typeface="Open Sauce"/>
                <a:cs typeface="Open Sauce"/>
                <a:sym typeface="Open Sauce"/>
              </a:rPr>
              <a:t>     public int b=10;</a:t>
            </a:r>
          </a:p>
          <a:p>
            <a:pPr algn="l">
              <a:lnSpc>
                <a:spcPts val="2859"/>
              </a:lnSpc>
              <a:spcBef>
                <a:spcPct val="0"/>
              </a:spcBef>
            </a:pPr>
            <a:r>
              <a:rPr lang="en-US" sz="2199">
                <a:solidFill>
                  <a:srgbClr val="000000"/>
                </a:solidFill>
                <a:latin typeface="Open Sauce"/>
                <a:ea typeface="Open Sauce"/>
                <a:cs typeface="Open Sauce"/>
                <a:sym typeface="Open Sauce"/>
              </a:rPr>
              <a:t>     final int d=10;</a:t>
            </a:r>
          </a:p>
          <a:p>
            <a:pPr algn="l">
              <a:lnSpc>
                <a:spcPts val="2859"/>
              </a:lnSpc>
              <a:spcBef>
                <a:spcPct val="0"/>
              </a:spcBef>
            </a:pPr>
            <a:r>
              <a:rPr lang="en-US" sz="2199">
                <a:solidFill>
                  <a:srgbClr val="000000"/>
                </a:solidFill>
                <a:latin typeface="Open Sauce"/>
                <a:ea typeface="Open Sauce"/>
                <a:cs typeface="Open Sauce"/>
                <a:sym typeface="Open Sauce"/>
              </a:rPr>
              <a:t>     static int e=0;</a:t>
            </a:r>
          </a:p>
          <a:p>
            <a:pPr algn="l">
              <a:lnSpc>
                <a:spcPts val="2859"/>
              </a:lnSpc>
              <a:spcBef>
                <a:spcPct val="0"/>
              </a:spcBef>
            </a:pPr>
            <a:r>
              <a:rPr lang="en-US" sz="2199">
                <a:solidFill>
                  <a:srgbClr val="000000"/>
                </a:solidFill>
                <a:latin typeface="Open Sauce"/>
                <a:ea typeface="Open Sauce"/>
                <a:cs typeface="Open Sauce"/>
                <a:sym typeface="Open Sauce"/>
              </a:rPr>
              <a:t>     public static final int c=10;</a:t>
            </a:r>
          </a:p>
          <a:p>
            <a:pPr algn="l">
              <a:lnSpc>
                <a:spcPts val="2859"/>
              </a:lnSpc>
              <a:spcBef>
                <a:spcPct val="0"/>
              </a:spcBef>
            </a:pPr>
            <a:r>
              <a:rPr lang="en-US" sz="2199">
                <a:solidFill>
                  <a:srgbClr val="000000"/>
                </a:solidFill>
                <a:latin typeface="Open Sauce"/>
                <a:ea typeface="Open Sauce"/>
                <a:cs typeface="Open Sauce"/>
                <a:sym typeface="Open Sauce"/>
              </a:rPr>
              <a:t>     int a=10;</a:t>
            </a:r>
          </a:p>
          <a:p>
            <a:pPr algn="l">
              <a:lnSpc>
                <a:spcPts val="2859"/>
              </a:lnSpc>
              <a:spcBef>
                <a:spcPct val="0"/>
              </a:spcBef>
            </a:pPr>
          </a:p>
          <a:p>
            <a:pPr algn="l">
              <a:lnSpc>
                <a:spcPts val="2859"/>
              </a:lnSpc>
              <a:spcBef>
                <a:spcPct val="0"/>
              </a:spcBef>
            </a:pPr>
            <a:r>
              <a:rPr lang="en-US" sz="2199">
                <a:solidFill>
                  <a:srgbClr val="000000"/>
                </a:solidFill>
                <a:latin typeface="Open Sauce"/>
                <a:ea typeface="Open Sauce"/>
                <a:cs typeface="Open Sauce"/>
                <a:sym typeface="Open Sauce"/>
              </a:rPr>
              <a: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949107" y="0"/>
            <a:ext cx="1710961" cy="10674983"/>
            <a:chOff x="0" y="0"/>
            <a:chExt cx="450623" cy="2811518"/>
          </a:xfrm>
        </p:grpSpPr>
        <p:sp>
          <p:nvSpPr>
            <p:cNvPr name="Freeform 3" id="3"/>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4" id="4"/>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0" y="0"/>
            <a:ext cx="2509703" cy="10287000"/>
          </a:xfrm>
          <a:custGeom>
            <a:avLst/>
            <a:gdLst/>
            <a:ahLst/>
            <a:cxnLst/>
            <a:rect r="r" b="b" t="t" l="l"/>
            <a:pathLst>
              <a:path h="10287000" w="2509703">
                <a:moveTo>
                  <a:pt x="0" y="0"/>
                </a:moveTo>
                <a:lnTo>
                  <a:pt x="2509703" y="0"/>
                </a:lnTo>
                <a:lnTo>
                  <a:pt x="2509703" y="10287000"/>
                </a:lnTo>
                <a:lnTo>
                  <a:pt x="0" y="10287000"/>
                </a:lnTo>
                <a:lnTo>
                  <a:pt x="0" y="0"/>
                </a:lnTo>
                <a:close/>
              </a:path>
            </a:pathLst>
          </a:custGeom>
          <a:blipFill>
            <a:blip r:embed="rId2"/>
            <a:stretch>
              <a:fillRect l="-240421" t="0" r="-338484" b="0"/>
            </a:stretch>
          </a:blipFill>
        </p:spPr>
      </p:sp>
      <p:sp>
        <p:nvSpPr>
          <p:cNvPr name="TextBox 6" id="6"/>
          <p:cNvSpPr txBox="true"/>
          <p:nvPr/>
        </p:nvSpPr>
        <p:spPr>
          <a:xfrm rot="0">
            <a:off x="5937333" y="295043"/>
            <a:ext cx="12114003" cy="798493"/>
          </a:xfrm>
          <a:prstGeom prst="rect">
            <a:avLst/>
          </a:prstGeom>
        </p:spPr>
        <p:txBody>
          <a:bodyPr anchor="t" rtlCol="false" tIns="0" lIns="0" bIns="0" rIns="0">
            <a:spAutoFit/>
          </a:bodyPr>
          <a:lstStyle/>
          <a:p>
            <a:pPr algn="ctr" marL="0" indent="0" lvl="0">
              <a:lnSpc>
                <a:spcPts val="6421"/>
              </a:lnSpc>
              <a:spcBef>
                <a:spcPct val="0"/>
              </a:spcBef>
            </a:pPr>
            <a:r>
              <a:rPr lang="en-US" sz="4653" spc="162">
                <a:solidFill>
                  <a:srgbClr val="010101"/>
                </a:solidFill>
                <a:latin typeface="Archivo Black"/>
                <a:ea typeface="Archivo Black"/>
                <a:cs typeface="Archivo Black"/>
                <a:sym typeface="Archivo Black"/>
              </a:rPr>
              <a:t>ПОЛИМОРФИЗЪМ</a:t>
            </a:r>
          </a:p>
        </p:txBody>
      </p:sp>
      <p:sp>
        <p:nvSpPr>
          <p:cNvPr name="TextBox 7" id="7"/>
          <p:cNvSpPr txBox="true"/>
          <p:nvPr/>
        </p:nvSpPr>
        <p:spPr>
          <a:xfrm rot="0">
            <a:off x="3310036" y="1430366"/>
            <a:ext cx="14847302" cy="1819821"/>
          </a:xfrm>
          <a:prstGeom prst="rect">
            <a:avLst/>
          </a:prstGeom>
        </p:spPr>
        <p:txBody>
          <a:bodyPr anchor="t" rtlCol="false" tIns="0" lIns="0" bIns="0" rIns="0">
            <a:spAutoFit/>
          </a:bodyPr>
          <a:lstStyle/>
          <a:p>
            <a:pPr algn="just">
              <a:lnSpc>
                <a:spcPts val="3640"/>
              </a:lnSpc>
            </a:pPr>
            <a:r>
              <a:rPr lang="en-US" sz="2600" b="true">
                <a:solidFill>
                  <a:srgbClr val="000000"/>
                </a:solidFill>
                <a:latin typeface="Canva Sans Bold"/>
                <a:ea typeface="Canva Sans Bold"/>
                <a:cs typeface="Canva Sans Bold"/>
                <a:sym typeface="Canva Sans Bold"/>
              </a:rPr>
              <a:t>Полиморфизмът е един от четирите принципа на обектно-ориентираното програмиране. Понятието ‘полиморфизъм’ произлиза от биологията и означава ‘много форми’. От гледна точка на програмирането се интерпретира като „един интерфейс – много методи”.</a:t>
            </a:r>
          </a:p>
        </p:txBody>
      </p:sp>
      <p:sp>
        <p:nvSpPr>
          <p:cNvPr name="TextBox 8" id="8"/>
          <p:cNvSpPr txBox="true"/>
          <p:nvPr/>
        </p:nvSpPr>
        <p:spPr>
          <a:xfrm rot="0">
            <a:off x="3310036" y="3964705"/>
            <a:ext cx="8279799" cy="481304"/>
          </a:xfrm>
          <a:prstGeom prst="rect">
            <a:avLst/>
          </a:prstGeom>
        </p:spPr>
        <p:txBody>
          <a:bodyPr anchor="t" rtlCol="false" tIns="0" lIns="0" bIns="0" rIns="0">
            <a:spAutoFit/>
          </a:bodyPr>
          <a:lstStyle/>
          <a:p>
            <a:pPr algn="just" marL="0" indent="0" lvl="0">
              <a:lnSpc>
                <a:spcPts val="3922"/>
              </a:lnSpc>
              <a:spcBef>
                <a:spcPct val="0"/>
              </a:spcBef>
            </a:pPr>
            <a:r>
              <a:rPr lang="en-US" b="true" sz="2801">
                <a:solidFill>
                  <a:srgbClr val="000000"/>
                </a:solidFill>
                <a:latin typeface="Canva Sans Bold"/>
                <a:ea typeface="Canva Sans Bold"/>
                <a:cs typeface="Canva Sans Bold"/>
                <a:sym typeface="Canva Sans Bold"/>
              </a:rPr>
              <a:t>Нека даден един пример:</a:t>
            </a:r>
          </a:p>
        </p:txBody>
      </p:sp>
      <p:sp>
        <p:nvSpPr>
          <p:cNvPr name="TextBox 9" id="9"/>
          <p:cNvSpPr txBox="true"/>
          <p:nvPr/>
        </p:nvSpPr>
        <p:spPr>
          <a:xfrm rot="0">
            <a:off x="3310036" y="4788909"/>
            <a:ext cx="14563640" cy="2789709"/>
          </a:xfrm>
          <a:prstGeom prst="rect">
            <a:avLst/>
          </a:prstGeom>
        </p:spPr>
        <p:txBody>
          <a:bodyPr anchor="t" rtlCol="false" tIns="0" lIns="0" bIns="0" rIns="0">
            <a:spAutoFit/>
          </a:bodyPr>
          <a:lstStyle/>
          <a:p>
            <a:pPr algn="ctr" marL="0" indent="0" lvl="0">
              <a:lnSpc>
                <a:spcPts val="3220"/>
              </a:lnSpc>
              <a:spcBef>
                <a:spcPct val="0"/>
              </a:spcBef>
            </a:pPr>
            <a:r>
              <a:rPr lang="en-US" b="true" sz="2300">
                <a:solidFill>
                  <a:srgbClr val="000000"/>
                </a:solidFill>
                <a:latin typeface="Canva Sans Bold"/>
                <a:ea typeface="Canva Sans Bold"/>
                <a:cs typeface="Canva Sans Bold"/>
                <a:sym typeface="Canva Sans Bold"/>
              </a:rPr>
              <a:t>Различните превозни средства (леки автомобили, тирове, автобуси) имат различно устройство на двигателя. Те обаче се управляват по един и същи начин и основната им функция е да извършват движение. Всички имат: волан, скоростна кутия, мигачи, фарове… Въпреки това, движението се извършва по различен начин поради различното устройство на превозното средство. Тоест, ако трябва да обобщим: Различните обекти извършват едно и също действие по различен начин (‘един интерфейс- много форми). Именно тази тяхна характеристика наричаме ‘полиморфизъм’.</a:t>
            </a:r>
          </a:p>
        </p:txBody>
      </p:sp>
      <p:sp>
        <p:nvSpPr>
          <p:cNvPr name="TextBox 10" id="10"/>
          <p:cNvSpPr txBox="true"/>
          <p:nvPr/>
        </p:nvSpPr>
        <p:spPr>
          <a:xfrm rot="0">
            <a:off x="4255905" y="7911992"/>
            <a:ext cx="11874667" cy="1746073"/>
          </a:xfrm>
          <a:prstGeom prst="rect">
            <a:avLst/>
          </a:prstGeom>
        </p:spPr>
        <p:txBody>
          <a:bodyPr anchor="t" rtlCol="false" tIns="0" lIns="0" bIns="0" rIns="0">
            <a:spAutoFit/>
          </a:bodyPr>
          <a:lstStyle/>
          <a:p>
            <a:pPr algn="ctr" marL="0" indent="0" lvl="0">
              <a:lnSpc>
                <a:spcPts val="3500"/>
              </a:lnSpc>
              <a:spcBef>
                <a:spcPct val="0"/>
              </a:spcBef>
            </a:pPr>
            <a:r>
              <a:rPr lang="en-US" b="true" sz="2500">
                <a:solidFill>
                  <a:srgbClr val="FF3131"/>
                </a:solidFill>
                <a:latin typeface="Canva Sans Bold"/>
                <a:ea typeface="Canva Sans Bold"/>
                <a:cs typeface="Canva Sans Bold"/>
                <a:sym typeface="Canva Sans Bold"/>
              </a:rPr>
              <a:t>Практически пример за полиморфизъм е и примерът, посочен по-горе за намиране на лице на фигура-</a:t>
            </a:r>
            <a:r>
              <a:rPr lang="en-US" b="true" sz="2500">
                <a:solidFill>
                  <a:srgbClr val="FF3131"/>
                </a:solidFill>
                <a:latin typeface="Canva Sans Bold"/>
                <a:ea typeface="Canva Sans Bold"/>
                <a:cs typeface="Canva Sans Bold"/>
                <a:sym typeface="Canva Sans Bold"/>
              </a:rPr>
              <a:t> площта се намира по различен начин в зависимост от това, коя е фигурата, но в крайна сметка търсената величина остава лицето.</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t="0" r="-30016"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t="0" r="-24991"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83513" r="0" b="-83513"/>
              </a:stretch>
            </a:blipFill>
          </p:spPr>
        </p:sp>
      </p:grpSp>
      <p:sp>
        <p:nvSpPr>
          <p:cNvPr name="TextBox 11" id="11"/>
          <p:cNvSpPr txBox="true"/>
          <p:nvPr/>
        </p:nvSpPr>
        <p:spPr>
          <a:xfrm rot="0">
            <a:off x="2521025" y="4635815"/>
            <a:ext cx="6229167" cy="1920494"/>
          </a:xfrm>
          <a:prstGeom prst="rect">
            <a:avLst/>
          </a:prstGeom>
        </p:spPr>
        <p:txBody>
          <a:bodyPr anchor="t" rtlCol="false" tIns="0" lIns="0" bIns="0" rIns="0">
            <a:spAutoFit/>
          </a:bodyPr>
          <a:lstStyle/>
          <a:p>
            <a:pPr algn="ctr" marL="0" indent="0" lvl="0">
              <a:lnSpc>
                <a:spcPts val="7692"/>
              </a:lnSpc>
              <a:spcBef>
                <a:spcPct val="0"/>
              </a:spcBef>
            </a:pPr>
            <a:r>
              <a:rPr lang="en-US" sz="5574">
                <a:solidFill>
                  <a:srgbClr val="FFFFFF"/>
                </a:solidFill>
                <a:latin typeface="Archivo Black"/>
                <a:ea typeface="Archivo Black"/>
                <a:cs typeface="Archivo Black"/>
                <a:sym typeface="Archivo Black"/>
              </a:rPr>
              <a:t>БЛАГОДАРЯ ЗА ВНИМАНИЕТО!</a:t>
            </a:r>
          </a:p>
        </p:txBody>
      </p:sp>
      <p:sp>
        <p:nvSpPr>
          <p:cNvPr name="Freeform 12" id="12"/>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3" id="13"/>
          <p:cNvGrpSpPr/>
          <p:nvPr/>
        </p:nvGrpSpPr>
        <p:grpSpPr>
          <a:xfrm rot="0">
            <a:off x="12924060" y="7191421"/>
            <a:ext cx="2799147" cy="2799147"/>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155" t="0" r="-25155" b="0"/>
              </a:stretch>
            </a:blipFill>
          </p:spPr>
        </p:sp>
      </p:grpSp>
      <p:sp>
        <p:nvSpPr>
          <p:cNvPr name="Freeform 15" id="15"/>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6" id="16"/>
          <p:cNvGrpSpPr/>
          <p:nvPr/>
        </p:nvGrpSpPr>
        <p:grpSpPr>
          <a:xfrm rot="0">
            <a:off x="12924060" y="3727391"/>
            <a:ext cx="2799147" cy="2799147"/>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t="0" r="-24991" b="0"/>
              </a:stretch>
            </a:blipFill>
          </p:spPr>
        </p:sp>
      </p:grpSp>
      <p:sp>
        <p:nvSpPr>
          <p:cNvPr name="Freeform 18" id="18"/>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9" id="19"/>
          <p:cNvGrpSpPr/>
          <p:nvPr/>
        </p:nvGrpSpPr>
        <p:grpSpPr>
          <a:xfrm rot="0">
            <a:off x="12924060" y="260338"/>
            <a:ext cx="2799147" cy="2799147"/>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t="0" r="-24991" b="0"/>
              </a:stretch>
            </a:blipFill>
          </p:spPr>
        </p:sp>
      </p:grpSp>
      <p:sp>
        <p:nvSpPr>
          <p:cNvPr name="Freeform 21" id="21"/>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2" id="22"/>
          <p:cNvGrpSpPr/>
          <p:nvPr/>
        </p:nvGrpSpPr>
        <p:grpSpPr>
          <a:xfrm rot="0">
            <a:off x="16189931" y="5273669"/>
            <a:ext cx="2799147" cy="2799147"/>
            <a:chOff x="0" y="0"/>
            <a:chExt cx="6350000" cy="6350000"/>
          </a:xfrm>
        </p:grpSpPr>
        <p:sp>
          <p:nvSpPr>
            <p:cNvPr name="Freeform 23" id="2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0" t="-24985" r="0" b="-24985"/>
              </a:stretch>
            </a:blipFill>
          </p:spPr>
        </p:sp>
      </p:grpSp>
      <p:sp>
        <p:nvSpPr>
          <p:cNvPr name="Freeform 24" id="24"/>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5" id="25"/>
          <p:cNvGrpSpPr/>
          <p:nvPr/>
        </p:nvGrpSpPr>
        <p:grpSpPr>
          <a:xfrm rot="0">
            <a:off x="16189931" y="1809639"/>
            <a:ext cx="2799147" cy="2799147"/>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5015" t="0" r="-25015" b="0"/>
              </a:stretch>
            </a:blipFill>
          </p:spPr>
        </p:sp>
      </p:grpSp>
      <p:sp>
        <p:nvSpPr>
          <p:cNvPr name="Freeform 27" id="27"/>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8" id="28"/>
          <p:cNvGrpSpPr/>
          <p:nvPr/>
        </p:nvGrpSpPr>
        <p:grpSpPr>
          <a:xfrm rot="0">
            <a:off x="16189931" y="-1657415"/>
            <a:ext cx="2799147" cy="2799147"/>
            <a:chOff x="0" y="0"/>
            <a:chExt cx="6350000" cy="6350000"/>
          </a:xfrm>
        </p:grpSpPr>
        <p:sp>
          <p:nvSpPr>
            <p:cNvPr name="Freeform 29" id="2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t="0" r="-30016" b="0"/>
              </a:stretch>
            </a:blipFill>
          </p:spPr>
        </p:sp>
      </p:grpSp>
      <p:grpSp>
        <p:nvGrpSpPr>
          <p:cNvPr name="Group 30" id="30"/>
          <p:cNvGrpSpPr/>
          <p:nvPr/>
        </p:nvGrpSpPr>
        <p:grpSpPr>
          <a:xfrm rot="0">
            <a:off x="16189931" y="8703201"/>
            <a:ext cx="2799147" cy="2799147"/>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0" t="-25078" r="0" b="-25078"/>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5509980" y="1245935"/>
            <a:ext cx="7597567" cy="1407749"/>
          </a:xfrm>
          <a:prstGeom prst="rect">
            <a:avLst/>
          </a:prstGeom>
        </p:spPr>
        <p:txBody>
          <a:bodyPr anchor="t" rtlCol="false" tIns="0" lIns="0" bIns="0" rIns="0">
            <a:spAutoFit/>
          </a:bodyPr>
          <a:lstStyle/>
          <a:p>
            <a:pPr algn="ctr">
              <a:lnSpc>
                <a:spcPts val="11414"/>
              </a:lnSpc>
            </a:pPr>
            <a:r>
              <a:rPr lang="en-US" sz="8271" spc="66">
                <a:solidFill>
                  <a:srgbClr val="FFFFFF"/>
                </a:solidFill>
                <a:latin typeface="Archivo Black"/>
                <a:ea typeface="Archivo Black"/>
                <a:cs typeface="Archivo Black"/>
                <a:sym typeface="Archivo Black"/>
              </a:rPr>
              <a:t>СЪДЪРЖАНИЕ</a:t>
            </a:r>
          </a:p>
        </p:txBody>
      </p:sp>
      <p:sp>
        <p:nvSpPr>
          <p:cNvPr name="TextBox 8" id="8"/>
          <p:cNvSpPr txBox="true"/>
          <p:nvPr/>
        </p:nvSpPr>
        <p:spPr>
          <a:xfrm rot="0">
            <a:off x="4436156" y="5094518"/>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strike="noStrike" u="none">
                <a:solidFill>
                  <a:srgbClr val="231F20"/>
                </a:solidFill>
                <a:latin typeface="Montserrat Classic Bold"/>
                <a:ea typeface="Montserrat Classic Bold"/>
                <a:cs typeface="Montserrat Classic Bold"/>
                <a:sym typeface="Montserrat Classic Bold"/>
              </a:rPr>
              <a:t>01</a:t>
            </a:r>
          </a:p>
        </p:txBody>
      </p:sp>
      <p:sp>
        <p:nvSpPr>
          <p:cNvPr name="TextBox 9" id="9"/>
          <p:cNvSpPr txBox="true"/>
          <p:nvPr/>
        </p:nvSpPr>
        <p:spPr>
          <a:xfrm rot="0">
            <a:off x="4308048" y="6343084"/>
            <a:ext cx="2096535" cy="418504"/>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Класове</a:t>
            </a:r>
          </a:p>
        </p:txBody>
      </p:sp>
      <p:sp>
        <p:nvSpPr>
          <p:cNvPr name="TextBox 10" id="10"/>
          <p:cNvSpPr txBox="true"/>
          <p:nvPr/>
        </p:nvSpPr>
        <p:spPr>
          <a:xfrm rot="0">
            <a:off x="8220180" y="5094518"/>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02</a:t>
            </a:r>
          </a:p>
        </p:txBody>
      </p:sp>
      <p:sp>
        <p:nvSpPr>
          <p:cNvPr name="TextBox 11" id="11"/>
          <p:cNvSpPr txBox="true"/>
          <p:nvPr/>
        </p:nvSpPr>
        <p:spPr>
          <a:xfrm rot="0">
            <a:off x="7615475" y="6343084"/>
            <a:ext cx="3057049" cy="418504"/>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Наследяване</a:t>
            </a:r>
          </a:p>
        </p:txBody>
      </p:sp>
      <p:sp>
        <p:nvSpPr>
          <p:cNvPr name="TextBox 12" id="12"/>
          <p:cNvSpPr txBox="true"/>
          <p:nvPr/>
        </p:nvSpPr>
        <p:spPr>
          <a:xfrm rot="0">
            <a:off x="12004204" y="5094518"/>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03</a:t>
            </a:r>
          </a:p>
        </p:txBody>
      </p:sp>
      <p:sp>
        <p:nvSpPr>
          <p:cNvPr name="TextBox 13" id="13"/>
          <p:cNvSpPr txBox="true"/>
          <p:nvPr/>
        </p:nvSpPr>
        <p:spPr>
          <a:xfrm rot="0">
            <a:off x="11331766" y="6314233"/>
            <a:ext cx="3185196" cy="856610"/>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Абстрактни класове</a:t>
            </a:r>
          </a:p>
        </p:txBody>
      </p:sp>
      <p:sp>
        <p:nvSpPr>
          <p:cNvPr name="TextBox 14" id="14"/>
          <p:cNvSpPr txBox="true"/>
          <p:nvPr/>
        </p:nvSpPr>
        <p:spPr>
          <a:xfrm rot="0">
            <a:off x="6083136" y="733276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04</a:t>
            </a:r>
          </a:p>
        </p:txBody>
      </p:sp>
      <p:sp>
        <p:nvSpPr>
          <p:cNvPr name="TextBox 15" id="15"/>
          <p:cNvSpPr txBox="true"/>
          <p:nvPr/>
        </p:nvSpPr>
        <p:spPr>
          <a:xfrm rot="0">
            <a:off x="5817816" y="8514889"/>
            <a:ext cx="2370959" cy="418504"/>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Интерфейси</a:t>
            </a:r>
          </a:p>
        </p:txBody>
      </p:sp>
      <p:sp>
        <p:nvSpPr>
          <p:cNvPr name="TextBox 16" id="16"/>
          <p:cNvSpPr txBox="true"/>
          <p:nvPr/>
        </p:nvSpPr>
        <p:spPr>
          <a:xfrm rot="0">
            <a:off x="10411606" y="733276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05</a:t>
            </a:r>
          </a:p>
        </p:txBody>
      </p:sp>
      <p:sp>
        <p:nvSpPr>
          <p:cNvPr name="TextBox 17" id="17"/>
          <p:cNvSpPr txBox="true"/>
          <p:nvPr/>
        </p:nvSpPr>
        <p:spPr>
          <a:xfrm rot="0">
            <a:off x="9662198" y="8514889"/>
            <a:ext cx="3589827" cy="418504"/>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Полиморфизъм</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7821664" y="2559230"/>
            <a:ext cx="15026802" cy="1591351"/>
          </a:xfrm>
          <a:custGeom>
            <a:avLst/>
            <a:gdLst/>
            <a:ahLst/>
            <a:cxnLst/>
            <a:rect r="r" b="b" t="t" l="l"/>
            <a:pathLst>
              <a:path h="1591351" w="15026802">
                <a:moveTo>
                  <a:pt x="0" y="0"/>
                </a:moveTo>
                <a:lnTo>
                  <a:pt x="15026802" y="0"/>
                </a:lnTo>
                <a:lnTo>
                  <a:pt x="15026802" y="1591351"/>
                </a:lnTo>
                <a:lnTo>
                  <a:pt x="0" y="159135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2544789" y="0"/>
            <a:ext cx="5762261" cy="6482544"/>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alpha val="0"/>
              </a:srgbClr>
            </a:solidFill>
            <a:ln w="12700">
              <a:solidFill>
                <a:srgbClr val="000000"/>
              </a:solidFill>
            </a:ln>
          </p:spPr>
        </p:sp>
      </p:grpSp>
      <p:grpSp>
        <p:nvGrpSpPr>
          <p:cNvPr name="Group 7" id="7"/>
          <p:cNvGrpSpPr/>
          <p:nvPr/>
        </p:nvGrpSpPr>
        <p:grpSpPr>
          <a:xfrm rot="0">
            <a:off x="-4052897" y="0"/>
            <a:ext cx="22602349" cy="2258023"/>
            <a:chOff x="0" y="0"/>
            <a:chExt cx="2190799" cy="218865"/>
          </a:xfrm>
        </p:grpSpPr>
        <p:sp>
          <p:nvSpPr>
            <p:cNvPr name="Freeform 8" id="8"/>
            <p:cNvSpPr/>
            <p:nvPr/>
          </p:nvSpPr>
          <p:spPr>
            <a:xfrm flipH="false" flipV="false" rot="0">
              <a:off x="0" y="0"/>
              <a:ext cx="2190799" cy="218865"/>
            </a:xfrm>
            <a:custGeom>
              <a:avLst/>
              <a:gdLst/>
              <a:ahLst/>
              <a:cxnLst/>
              <a:rect r="r" b="b" t="t" l="l"/>
              <a:pathLst>
                <a:path h="218865" w="2190799">
                  <a:moveTo>
                    <a:pt x="1987599" y="0"/>
                  </a:moveTo>
                  <a:lnTo>
                    <a:pt x="0" y="0"/>
                  </a:lnTo>
                  <a:lnTo>
                    <a:pt x="203200" y="218865"/>
                  </a:lnTo>
                  <a:lnTo>
                    <a:pt x="2190799" y="218865"/>
                  </a:lnTo>
                  <a:lnTo>
                    <a:pt x="1987599" y="0"/>
                  </a:lnTo>
                  <a:close/>
                </a:path>
              </a:pathLst>
            </a:custGeom>
            <a:solidFill>
              <a:srgbClr val="010101"/>
            </a:solidFill>
            <a:ln cap="sq">
              <a:noFill/>
              <a:prstDash val="solid"/>
              <a:miter/>
            </a:ln>
          </p:spPr>
        </p:sp>
        <p:sp>
          <p:nvSpPr>
            <p:cNvPr name="TextBox 9" id="9"/>
            <p:cNvSpPr txBox="true"/>
            <p:nvPr/>
          </p:nvSpPr>
          <p:spPr>
            <a:xfrm>
              <a:off x="101600" y="-19050"/>
              <a:ext cx="1987599"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410694" y="2866194"/>
            <a:ext cx="14550686" cy="3659058"/>
          </a:xfrm>
          <a:prstGeom prst="rect">
            <a:avLst/>
          </a:prstGeom>
        </p:spPr>
        <p:txBody>
          <a:bodyPr anchor="t" rtlCol="false" tIns="0" lIns="0" bIns="0" rIns="0">
            <a:spAutoFit/>
          </a:bodyPr>
          <a:lstStyle/>
          <a:p>
            <a:pPr algn="just">
              <a:lnSpc>
                <a:spcPts val="3585"/>
              </a:lnSpc>
            </a:pPr>
            <a:r>
              <a:rPr lang="en-US" b="true" sz="2598" spc="254">
                <a:solidFill>
                  <a:srgbClr val="000000"/>
                </a:solidFill>
                <a:latin typeface="Montserrat Light Bold"/>
                <a:ea typeface="Montserrat Light Bold"/>
                <a:cs typeface="Montserrat Light Bold"/>
                <a:sym typeface="Montserrat Light Bold"/>
              </a:rPr>
              <a:t>Клас наричаме съвкупност от описания на възможните състояния, в които може да се намира и на възможните действия, които може да извършва, даден тип обект от реалността.</a:t>
            </a:r>
          </a:p>
          <a:p>
            <a:pPr algn="just">
              <a:lnSpc>
                <a:spcPts val="3585"/>
              </a:lnSpc>
            </a:pPr>
          </a:p>
          <a:p>
            <a:pPr algn="just" marL="0" indent="0" lvl="0">
              <a:lnSpc>
                <a:spcPts val="3585"/>
              </a:lnSpc>
              <a:spcBef>
                <a:spcPct val="0"/>
              </a:spcBef>
            </a:pPr>
            <a:r>
              <a:rPr lang="en-US" b="true" sz="2598" spc="254">
                <a:solidFill>
                  <a:srgbClr val="000000"/>
                </a:solidFill>
                <a:latin typeface="Montserrat Light Bold"/>
                <a:ea typeface="Montserrat Light Bold"/>
                <a:cs typeface="Montserrat Light Bold"/>
                <a:sym typeface="Montserrat Light Bold"/>
              </a:rPr>
              <a:t>От горното определение следва, че наистина класът е просто описание на всичко, което всъщност е даденият тип – типични белези, типично поведение и тн. – т.е всичко, което е характерно за екземплярите от дадения вид. </a:t>
            </a:r>
          </a:p>
        </p:txBody>
      </p:sp>
      <p:grpSp>
        <p:nvGrpSpPr>
          <p:cNvPr name="Group 11" id="11"/>
          <p:cNvGrpSpPr>
            <a:grpSpLocks noChangeAspect="true"/>
          </p:cNvGrpSpPr>
          <p:nvPr/>
        </p:nvGrpSpPr>
        <p:grpSpPr>
          <a:xfrm rot="0">
            <a:off x="12544789" y="0"/>
            <a:ext cx="5762261" cy="6482544"/>
            <a:chOff x="0" y="0"/>
            <a:chExt cx="5370413" cy="6041715"/>
          </a:xfrm>
        </p:grpSpPr>
        <p:sp>
          <p:nvSpPr>
            <p:cNvPr name="Freeform 12" id="12"/>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13" id="1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sp>
        <p:nvSpPr>
          <p:cNvPr name="TextBox 14" id="14"/>
          <p:cNvSpPr txBox="true"/>
          <p:nvPr/>
        </p:nvSpPr>
        <p:spPr>
          <a:xfrm rot="0">
            <a:off x="726059" y="505839"/>
            <a:ext cx="10029017" cy="1132024"/>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ea typeface="Archivo Black"/>
                <a:cs typeface="Archivo Black"/>
                <a:sym typeface="Archivo Black"/>
              </a:rPr>
              <a:t>КАКВО Е КЛАС</a:t>
            </a:r>
          </a:p>
        </p:txBody>
      </p:sp>
      <p:sp>
        <p:nvSpPr>
          <p:cNvPr name="TextBox 15" id="15"/>
          <p:cNvSpPr txBox="true"/>
          <p:nvPr/>
        </p:nvSpPr>
        <p:spPr>
          <a:xfrm rot="0">
            <a:off x="8194821" y="7773027"/>
            <a:ext cx="7140244" cy="1076894"/>
          </a:xfrm>
          <a:prstGeom prst="rect">
            <a:avLst/>
          </a:prstGeom>
        </p:spPr>
        <p:txBody>
          <a:bodyPr anchor="t" rtlCol="false" tIns="0" lIns="0" bIns="0" rIns="0">
            <a:spAutoFit/>
          </a:bodyPr>
          <a:lstStyle/>
          <a:p>
            <a:pPr algn="just">
              <a:lnSpc>
                <a:spcPts val="2859"/>
              </a:lnSpc>
              <a:spcBef>
                <a:spcPct val="0"/>
              </a:spcBef>
            </a:pPr>
            <a:r>
              <a:rPr lang="en-US" b="true" sz="2199">
                <a:solidFill>
                  <a:srgbClr val="000000"/>
                </a:solidFill>
                <a:latin typeface="Open Sauce Bold"/>
                <a:ea typeface="Open Sauce Bold"/>
                <a:cs typeface="Open Sauce Bold"/>
                <a:sym typeface="Open Sauce Bold"/>
              </a:rPr>
              <a:t>Обект </a:t>
            </a:r>
            <a:r>
              <a:rPr lang="en-US" sz="2199">
                <a:solidFill>
                  <a:srgbClr val="000000"/>
                </a:solidFill>
                <a:latin typeface="Open Sauce"/>
                <a:ea typeface="Open Sauce"/>
                <a:cs typeface="Open Sauce"/>
                <a:sym typeface="Open Sauce"/>
              </a:rPr>
              <a:t>е конкретен екземпляр,</a:t>
            </a:r>
            <a:r>
              <a:rPr lang="en-US" sz="2199">
                <a:solidFill>
                  <a:srgbClr val="000000"/>
                </a:solidFill>
                <a:latin typeface="Open Sauce"/>
                <a:ea typeface="Open Sauce"/>
                <a:cs typeface="Open Sauce"/>
                <a:sym typeface="Open Sauce"/>
              </a:rPr>
              <a:t> създаден по предварително направената дефиниция на даден клас.</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7821664" y="2559230"/>
            <a:ext cx="15026802" cy="1591351"/>
          </a:xfrm>
          <a:custGeom>
            <a:avLst/>
            <a:gdLst/>
            <a:ahLst/>
            <a:cxnLst/>
            <a:rect r="r" b="b" t="t" l="l"/>
            <a:pathLst>
              <a:path h="1591351" w="15026802">
                <a:moveTo>
                  <a:pt x="0" y="0"/>
                </a:moveTo>
                <a:lnTo>
                  <a:pt x="15026802" y="0"/>
                </a:lnTo>
                <a:lnTo>
                  <a:pt x="15026802" y="1591351"/>
                </a:lnTo>
                <a:lnTo>
                  <a:pt x="0" y="159135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2544789" y="0"/>
            <a:ext cx="5762261" cy="6482544"/>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alpha val="0"/>
              </a:srgbClr>
            </a:solidFill>
            <a:ln w="12700">
              <a:solidFill>
                <a:srgbClr val="000000"/>
              </a:solidFill>
            </a:ln>
          </p:spPr>
        </p:sp>
      </p:grpSp>
      <p:grpSp>
        <p:nvGrpSpPr>
          <p:cNvPr name="Group 7" id="7"/>
          <p:cNvGrpSpPr/>
          <p:nvPr/>
        </p:nvGrpSpPr>
        <p:grpSpPr>
          <a:xfrm rot="0">
            <a:off x="-4052897" y="0"/>
            <a:ext cx="22602349" cy="2258023"/>
            <a:chOff x="0" y="0"/>
            <a:chExt cx="2190799" cy="218865"/>
          </a:xfrm>
        </p:grpSpPr>
        <p:sp>
          <p:nvSpPr>
            <p:cNvPr name="Freeform 8" id="8"/>
            <p:cNvSpPr/>
            <p:nvPr/>
          </p:nvSpPr>
          <p:spPr>
            <a:xfrm flipH="false" flipV="false" rot="0">
              <a:off x="0" y="0"/>
              <a:ext cx="2190799" cy="218865"/>
            </a:xfrm>
            <a:custGeom>
              <a:avLst/>
              <a:gdLst/>
              <a:ahLst/>
              <a:cxnLst/>
              <a:rect r="r" b="b" t="t" l="l"/>
              <a:pathLst>
                <a:path h="218865" w="2190799">
                  <a:moveTo>
                    <a:pt x="1987599" y="0"/>
                  </a:moveTo>
                  <a:lnTo>
                    <a:pt x="0" y="0"/>
                  </a:lnTo>
                  <a:lnTo>
                    <a:pt x="203200" y="218865"/>
                  </a:lnTo>
                  <a:lnTo>
                    <a:pt x="2190799" y="218865"/>
                  </a:lnTo>
                  <a:lnTo>
                    <a:pt x="1987599" y="0"/>
                  </a:lnTo>
                  <a:close/>
                </a:path>
              </a:pathLst>
            </a:custGeom>
            <a:solidFill>
              <a:srgbClr val="010101"/>
            </a:solidFill>
            <a:ln cap="sq">
              <a:noFill/>
              <a:prstDash val="solid"/>
              <a:miter/>
            </a:ln>
          </p:spPr>
        </p:sp>
        <p:sp>
          <p:nvSpPr>
            <p:cNvPr name="TextBox 9" id="9"/>
            <p:cNvSpPr txBox="true"/>
            <p:nvPr/>
          </p:nvSpPr>
          <p:spPr>
            <a:xfrm>
              <a:off x="101600" y="-19050"/>
              <a:ext cx="1987599"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410694" y="2866194"/>
            <a:ext cx="14550686" cy="2358514"/>
          </a:xfrm>
          <a:prstGeom prst="rect">
            <a:avLst/>
          </a:prstGeom>
        </p:spPr>
        <p:txBody>
          <a:bodyPr anchor="t" rtlCol="false" tIns="0" lIns="0" bIns="0" rIns="0">
            <a:spAutoFit/>
          </a:bodyPr>
          <a:lstStyle/>
          <a:p>
            <a:pPr algn="just" marL="0" indent="0" lvl="0">
              <a:lnSpc>
                <a:spcPts val="3033"/>
              </a:lnSpc>
              <a:spcBef>
                <a:spcPct val="0"/>
              </a:spcBef>
            </a:pPr>
            <a:r>
              <a:rPr lang="en-US" b="true" sz="2198" spc="215">
                <a:solidFill>
                  <a:srgbClr val="000000"/>
                </a:solidFill>
                <a:latin typeface="Montserrat Light Bold"/>
                <a:ea typeface="Montserrat Light Bold"/>
                <a:cs typeface="Montserrat Light Bold"/>
                <a:sym typeface="Montserrat Light Bold"/>
              </a:rPr>
              <a:t>Всеки клас съдържа описание за това какви данни са необходими, за да се дефинира един пълен обект от дадения тип и да се опише напълно всяко негово състояние – дебел, тънък, пълен, студен, топъл и тн. Класът съдържа просто дефиниция на тези качества под формата на променливи, а конкретните стойности на променливите се носят от самите обекти, създадени по- късно по този модел.</a:t>
            </a:r>
          </a:p>
        </p:txBody>
      </p:sp>
      <p:grpSp>
        <p:nvGrpSpPr>
          <p:cNvPr name="Group 11" id="11"/>
          <p:cNvGrpSpPr>
            <a:grpSpLocks noChangeAspect="true"/>
          </p:cNvGrpSpPr>
          <p:nvPr/>
        </p:nvGrpSpPr>
        <p:grpSpPr>
          <a:xfrm rot="0">
            <a:off x="12544789" y="0"/>
            <a:ext cx="5762261" cy="6482544"/>
            <a:chOff x="0" y="0"/>
            <a:chExt cx="5370413" cy="6041715"/>
          </a:xfrm>
        </p:grpSpPr>
        <p:sp>
          <p:nvSpPr>
            <p:cNvPr name="Freeform 12" id="12"/>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13" id="1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sp>
        <p:nvSpPr>
          <p:cNvPr name="TextBox 14" id="14"/>
          <p:cNvSpPr txBox="true"/>
          <p:nvPr/>
        </p:nvSpPr>
        <p:spPr>
          <a:xfrm rot="0">
            <a:off x="726059" y="505839"/>
            <a:ext cx="10029017" cy="1132024"/>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ea typeface="Archivo Black"/>
                <a:cs typeface="Archivo Black"/>
                <a:sym typeface="Archivo Black"/>
              </a:rPr>
              <a:t>КАКВО СЪДЪРЖА</a:t>
            </a:r>
          </a:p>
        </p:txBody>
      </p:sp>
      <p:sp>
        <p:nvSpPr>
          <p:cNvPr name="TextBox 15" id="15"/>
          <p:cNvSpPr txBox="true"/>
          <p:nvPr/>
        </p:nvSpPr>
        <p:spPr>
          <a:xfrm rot="0">
            <a:off x="2885377" y="6463494"/>
            <a:ext cx="13941049" cy="1800750"/>
          </a:xfrm>
          <a:prstGeom prst="rect">
            <a:avLst/>
          </a:prstGeom>
        </p:spPr>
        <p:txBody>
          <a:bodyPr anchor="t" rtlCol="false" tIns="0" lIns="0" bIns="0" rIns="0">
            <a:spAutoFit/>
          </a:bodyPr>
          <a:lstStyle/>
          <a:p>
            <a:pPr algn="just">
              <a:lnSpc>
                <a:spcPts val="2859"/>
              </a:lnSpc>
              <a:spcBef>
                <a:spcPct val="0"/>
              </a:spcBef>
            </a:pPr>
            <a:r>
              <a:rPr lang="en-US" sz="2199">
                <a:solidFill>
                  <a:srgbClr val="000000"/>
                </a:solidFill>
                <a:latin typeface="Open Sauce"/>
                <a:ea typeface="Open Sauce"/>
                <a:cs typeface="Open Sauce"/>
                <a:sym typeface="Open Sauce"/>
              </a:rPr>
              <a:t>Освен променливите, с които се описва състоянието на обектите, може да се опшише и поведението им. ООП разполага със средство за това – методи в класа. Методите</a:t>
            </a:r>
            <a:r>
              <a:rPr lang="en-US" sz="2199">
                <a:solidFill>
                  <a:srgbClr val="000000"/>
                </a:solidFill>
                <a:latin typeface="Open Sauce"/>
                <a:ea typeface="Open Sauce"/>
                <a:cs typeface="Open Sauce"/>
                <a:sym typeface="Open Sauce"/>
              </a:rPr>
              <a:t> са всички възможни действия, които даденият тип може да извърши по принцип – лаене, говорене, писане, четене, рисуване и тн. Дали конкретният обект, създаден по-късно по тази дефиниция, ще реши да ги извършва или не, е лично негова работа- ако реши ще пеее, ако реши ще пише и тн.</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6845819" y="3751929"/>
            <a:ext cx="15026802" cy="1591351"/>
          </a:xfrm>
          <a:custGeom>
            <a:avLst/>
            <a:gdLst/>
            <a:ahLst/>
            <a:cxnLst/>
            <a:rect r="r" b="b" t="t" l="l"/>
            <a:pathLst>
              <a:path h="1591351" w="15026802">
                <a:moveTo>
                  <a:pt x="0" y="0"/>
                </a:moveTo>
                <a:lnTo>
                  <a:pt x="15026802" y="0"/>
                </a:lnTo>
                <a:lnTo>
                  <a:pt x="15026802" y="1591351"/>
                </a:lnTo>
                <a:lnTo>
                  <a:pt x="0" y="159135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0411389" y="0"/>
            <a:ext cx="7895661" cy="8882618"/>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alpha val="0"/>
              </a:srgbClr>
            </a:solidFill>
            <a:ln w="12700">
              <a:solidFill>
                <a:srgbClr val="000000"/>
              </a:solidFill>
            </a:ln>
          </p:spPr>
        </p:sp>
      </p:grpSp>
      <p:grpSp>
        <p:nvGrpSpPr>
          <p:cNvPr name="Group 7" id="7"/>
          <p:cNvGrpSpPr/>
          <p:nvPr/>
        </p:nvGrpSpPr>
        <p:grpSpPr>
          <a:xfrm rot="0">
            <a:off x="-4052897" y="0"/>
            <a:ext cx="22602349" cy="2258023"/>
            <a:chOff x="0" y="0"/>
            <a:chExt cx="2190799" cy="218865"/>
          </a:xfrm>
        </p:grpSpPr>
        <p:sp>
          <p:nvSpPr>
            <p:cNvPr name="Freeform 8" id="8"/>
            <p:cNvSpPr/>
            <p:nvPr/>
          </p:nvSpPr>
          <p:spPr>
            <a:xfrm flipH="false" flipV="false" rot="0">
              <a:off x="0" y="0"/>
              <a:ext cx="2190799" cy="218865"/>
            </a:xfrm>
            <a:custGeom>
              <a:avLst/>
              <a:gdLst/>
              <a:ahLst/>
              <a:cxnLst/>
              <a:rect r="r" b="b" t="t" l="l"/>
              <a:pathLst>
                <a:path h="218865" w="2190799">
                  <a:moveTo>
                    <a:pt x="1987599" y="0"/>
                  </a:moveTo>
                  <a:lnTo>
                    <a:pt x="0" y="0"/>
                  </a:lnTo>
                  <a:lnTo>
                    <a:pt x="203200" y="218865"/>
                  </a:lnTo>
                  <a:lnTo>
                    <a:pt x="2190799" y="218865"/>
                  </a:lnTo>
                  <a:lnTo>
                    <a:pt x="1987599" y="0"/>
                  </a:lnTo>
                  <a:close/>
                </a:path>
              </a:pathLst>
            </a:custGeom>
            <a:solidFill>
              <a:srgbClr val="010101"/>
            </a:solidFill>
            <a:ln cap="sq">
              <a:noFill/>
              <a:prstDash val="solid"/>
              <a:miter/>
            </a:ln>
          </p:spPr>
        </p:sp>
        <p:sp>
          <p:nvSpPr>
            <p:cNvPr name="TextBox 9" id="9"/>
            <p:cNvSpPr txBox="true"/>
            <p:nvPr/>
          </p:nvSpPr>
          <p:spPr>
            <a:xfrm>
              <a:off x="101600" y="-19050"/>
              <a:ext cx="1987599"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382351" y="3390048"/>
            <a:ext cx="12167079" cy="4120866"/>
          </a:xfrm>
          <a:prstGeom prst="rect">
            <a:avLst/>
          </a:prstGeom>
        </p:spPr>
        <p:txBody>
          <a:bodyPr anchor="t" rtlCol="false" tIns="0" lIns="0" bIns="0" rIns="0">
            <a:spAutoFit/>
          </a:bodyPr>
          <a:lstStyle/>
          <a:p>
            <a:pPr algn="l">
              <a:lnSpc>
                <a:spcPts val="3585"/>
              </a:lnSpc>
            </a:pPr>
            <a:r>
              <a:rPr lang="en-US" sz="2598" spc="254" b="true">
                <a:solidFill>
                  <a:srgbClr val="231F20"/>
                </a:solidFill>
                <a:latin typeface="Montserrat Light Bold"/>
                <a:ea typeface="Montserrat Light Bold"/>
                <a:cs typeface="Montserrat Light Bold"/>
                <a:sym typeface="Montserrat Light Bold"/>
              </a:rPr>
              <a:t>Елементи на </a:t>
            </a:r>
            <a:r>
              <a:rPr lang="en-US" sz="2598" spc="254" b="true">
                <a:solidFill>
                  <a:srgbClr val="231F20"/>
                </a:solidFill>
                <a:latin typeface="Montserrat Light Bold"/>
                <a:ea typeface="Montserrat Light Bold"/>
                <a:cs typeface="Montserrat Light Bold"/>
                <a:sym typeface="Montserrat Light Bold"/>
              </a:rPr>
              <a:t>класа:</a:t>
            </a:r>
          </a:p>
          <a:p>
            <a:pPr algn="l">
              <a:lnSpc>
                <a:spcPts val="3585"/>
              </a:lnSpc>
            </a:pPr>
          </a:p>
          <a:p>
            <a:pPr algn="l" marL="560963" indent="-280482" lvl="1">
              <a:lnSpc>
                <a:spcPts val="3585"/>
              </a:lnSpc>
              <a:buFont typeface="Arial"/>
              <a:buChar char="•"/>
            </a:pPr>
            <a:r>
              <a:rPr lang="en-US" b="true" sz="2598" spc="254">
                <a:solidFill>
                  <a:srgbClr val="231F20"/>
                </a:solidFill>
                <a:latin typeface="Montserrat Light Bold"/>
                <a:ea typeface="Montserrat Light Bold"/>
                <a:cs typeface="Montserrat Light Bold"/>
                <a:sym typeface="Montserrat Light Bold"/>
              </a:rPr>
              <a:t>Декларация</a:t>
            </a:r>
          </a:p>
          <a:p>
            <a:pPr algn="l" marL="560963" indent="-280482" lvl="1">
              <a:lnSpc>
                <a:spcPts val="3585"/>
              </a:lnSpc>
              <a:buFont typeface="Arial"/>
              <a:buChar char="•"/>
            </a:pPr>
            <a:r>
              <a:rPr lang="en-US" b="true" sz="2598" spc="254">
                <a:solidFill>
                  <a:srgbClr val="231F20"/>
                </a:solidFill>
                <a:latin typeface="Montserrat Light Bold"/>
                <a:ea typeface="Montserrat Light Bold"/>
                <a:cs typeface="Montserrat Light Bold"/>
                <a:sym typeface="Montserrat Light Bold"/>
              </a:rPr>
              <a:t>Модификатори за достъп</a:t>
            </a:r>
          </a:p>
          <a:p>
            <a:pPr algn="l" marL="560963" indent="-280482" lvl="1">
              <a:lnSpc>
                <a:spcPts val="3585"/>
              </a:lnSpc>
              <a:buFont typeface="Arial"/>
              <a:buChar char="•"/>
            </a:pPr>
            <a:r>
              <a:rPr lang="en-US" b="true" sz="2598" spc="254">
                <a:solidFill>
                  <a:srgbClr val="231F20"/>
                </a:solidFill>
                <a:latin typeface="Montserrat Light Bold"/>
                <a:ea typeface="Montserrat Light Bold"/>
                <a:cs typeface="Montserrat Light Bold"/>
                <a:sym typeface="Montserrat Light Bold"/>
              </a:rPr>
              <a:t>Тяло на класа</a:t>
            </a:r>
          </a:p>
          <a:p>
            <a:pPr algn="l" marL="560963" indent="-280482" lvl="1">
              <a:lnSpc>
                <a:spcPts val="3585"/>
              </a:lnSpc>
              <a:buFont typeface="Arial"/>
              <a:buChar char="•"/>
            </a:pPr>
            <a:r>
              <a:rPr lang="en-US" b="true" sz="2598" spc="254">
                <a:solidFill>
                  <a:srgbClr val="231F20"/>
                </a:solidFill>
                <a:latin typeface="Montserrat Light Bold"/>
                <a:ea typeface="Montserrat Light Bold"/>
                <a:cs typeface="Montserrat Light Bold"/>
                <a:sym typeface="Montserrat Light Bold"/>
              </a:rPr>
              <a:t>Конструктор</a:t>
            </a:r>
          </a:p>
          <a:p>
            <a:pPr algn="l" marL="560963" indent="-280482" lvl="1">
              <a:lnSpc>
                <a:spcPts val="3585"/>
              </a:lnSpc>
              <a:buFont typeface="Arial"/>
              <a:buChar char="•"/>
            </a:pPr>
            <a:r>
              <a:rPr lang="en-US" b="true" sz="2598" spc="254">
                <a:solidFill>
                  <a:srgbClr val="231F20"/>
                </a:solidFill>
                <a:latin typeface="Montserrat Light Bold"/>
                <a:ea typeface="Montserrat Light Bold"/>
                <a:cs typeface="Montserrat Light Bold"/>
                <a:sym typeface="Montserrat Light Bold"/>
              </a:rPr>
              <a:t>Полета</a:t>
            </a:r>
          </a:p>
          <a:p>
            <a:pPr algn="l" marL="560963" indent="-280482" lvl="1">
              <a:lnSpc>
                <a:spcPts val="3585"/>
              </a:lnSpc>
              <a:buFont typeface="Arial"/>
              <a:buChar char="•"/>
            </a:pPr>
            <a:r>
              <a:rPr lang="en-US" b="true" sz="2598" i="true" spc="254">
                <a:solidFill>
                  <a:srgbClr val="231F20"/>
                </a:solidFill>
                <a:latin typeface="Montserrat Light Bold Italics"/>
                <a:ea typeface="Montserrat Light Bold Italics"/>
                <a:cs typeface="Montserrat Light Bold Italics"/>
                <a:sym typeface="Montserrat Light Bold Italics"/>
              </a:rPr>
              <a:t>Методи</a:t>
            </a:r>
          </a:p>
          <a:p>
            <a:pPr algn="l" marL="560963" indent="-280482" lvl="1">
              <a:lnSpc>
                <a:spcPts val="3585"/>
              </a:lnSpc>
              <a:buFont typeface="Arial"/>
              <a:buChar char="•"/>
            </a:pPr>
            <a:r>
              <a:rPr lang="en-US" b="true" sz="2598" i="true" spc="254">
                <a:solidFill>
                  <a:srgbClr val="231F20"/>
                </a:solidFill>
                <a:latin typeface="Montserrat Light Bold Italics"/>
                <a:ea typeface="Montserrat Light Bold Italics"/>
                <a:cs typeface="Montserrat Light Bold Italics"/>
                <a:sym typeface="Montserrat Light Bold Italics"/>
              </a:rPr>
              <a:t>Get and Set методи</a:t>
            </a:r>
          </a:p>
        </p:txBody>
      </p:sp>
      <p:grpSp>
        <p:nvGrpSpPr>
          <p:cNvPr name="Group 11" id="11"/>
          <p:cNvGrpSpPr>
            <a:grpSpLocks noChangeAspect="true"/>
          </p:cNvGrpSpPr>
          <p:nvPr/>
        </p:nvGrpSpPr>
        <p:grpSpPr>
          <a:xfrm rot="0">
            <a:off x="10411389" y="0"/>
            <a:ext cx="7895661" cy="8882618"/>
            <a:chOff x="0" y="0"/>
            <a:chExt cx="5370413" cy="6041715"/>
          </a:xfrm>
        </p:grpSpPr>
        <p:sp>
          <p:nvSpPr>
            <p:cNvPr name="Freeform 12" id="12"/>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13" id="1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sp>
        <p:nvSpPr>
          <p:cNvPr name="TextBox 14" id="14"/>
          <p:cNvSpPr txBox="true"/>
          <p:nvPr/>
        </p:nvSpPr>
        <p:spPr>
          <a:xfrm rot="0">
            <a:off x="726059" y="505839"/>
            <a:ext cx="10029017" cy="1132024"/>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ea typeface="Archivo Black"/>
                <a:cs typeface="Archivo Black"/>
                <a:sym typeface="Archivo Black"/>
              </a:rPr>
              <a:t>ЕЛЕМЕНТИ НА КЛАСА</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6845819" y="3751929"/>
            <a:ext cx="15026802" cy="1591351"/>
          </a:xfrm>
          <a:custGeom>
            <a:avLst/>
            <a:gdLst/>
            <a:ahLst/>
            <a:cxnLst/>
            <a:rect r="r" b="b" t="t" l="l"/>
            <a:pathLst>
              <a:path h="1591351" w="15026802">
                <a:moveTo>
                  <a:pt x="0" y="0"/>
                </a:moveTo>
                <a:lnTo>
                  <a:pt x="15026802" y="0"/>
                </a:lnTo>
                <a:lnTo>
                  <a:pt x="15026802" y="1591351"/>
                </a:lnTo>
                <a:lnTo>
                  <a:pt x="0" y="159135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0411389" y="0"/>
            <a:ext cx="7895661" cy="8882618"/>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alpha val="0"/>
              </a:srgbClr>
            </a:solidFill>
            <a:ln w="12700">
              <a:solidFill>
                <a:srgbClr val="000000"/>
              </a:solidFill>
            </a:ln>
          </p:spPr>
        </p:sp>
      </p:grpSp>
      <p:grpSp>
        <p:nvGrpSpPr>
          <p:cNvPr name="Group 7" id="7"/>
          <p:cNvGrpSpPr/>
          <p:nvPr/>
        </p:nvGrpSpPr>
        <p:grpSpPr>
          <a:xfrm rot="0">
            <a:off x="-4052897" y="0"/>
            <a:ext cx="22602349" cy="2258023"/>
            <a:chOff x="0" y="0"/>
            <a:chExt cx="2190799" cy="218865"/>
          </a:xfrm>
        </p:grpSpPr>
        <p:sp>
          <p:nvSpPr>
            <p:cNvPr name="Freeform 8" id="8"/>
            <p:cNvSpPr/>
            <p:nvPr/>
          </p:nvSpPr>
          <p:spPr>
            <a:xfrm flipH="false" flipV="false" rot="0">
              <a:off x="0" y="0"/>
              <a:ext cx="2190799" cy="218865"/>
            </a:xfrm>
            <a:custGeom>
              <a:avLst/>
              <a:gdLst/>
              <a:ahLst/>
              <a:cxnLst/>
              <a:rect r="r" b="b" t="t" l="l"/>
              <a:pathLst>
                <a:path h="218865" w="2190799">
                  <a:moveTo>
                    <a:pt x="1987599" y="0"/>
                  </a:moveTo>
                  <a:lnTo>
                    <a:pt x="0" y="0"/>
                  </a:lnTo>
                  <a:lnTo>
                    <a:pt x="203200" y="218865"/>
                  </a:lnTo>
                  <a:lnTo>
                    <a:pt x="2190799" y="218865"/>
                  </a:lnTo>
                  <a:lnTo>
                    <a:pt x="1987599" y="0"/>
                  </a:lnTo>
                  <a:close/>
                </a:path>
              </a:pathLst>
            </a:custGeom>
            <a:solidFill>
              <a:srgbClr val="010101"/>
            </a:solidFill>
            <a:ln cap="sq">
              <a:noFill/>
              <a:prstDash val="solid"/>
              <a:miter/>
            </a:ln>
          </p:spPr>
        </p:sp>
        <p:sp>
          <p:nvSpPr>
            <p:cNvPr name="TextBox 9" id="9"/>
            <p:cNvSpPr txBox="true"/>
            <p:nvPr/>
          </p:nvSpPr>
          <p:spPr>
            <a:xfrm>
              <a:off x="101600" y="-19050"/>
              <a:ext cx="1987599"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382351" y="3390048"/>
            <a:ext cx="12167079" cy="2130700"/>
          </a:xfrm>
          <a:prstGeom prst="rect">
            <a:avLst/>
          </a:prstGeom>
        </p:spPr>
        <p:txBody>
          <a:bodyPr anchor="t" rtlCol="false" tIns="0" lIns="0" bIns="0" rIns="0">
            <a:spAutoFit/>
          </a:bodyPr>
          <a:lstStyle/>
          <a:p>
            <a:pPr algn="l" marL="560963" indent="-280482" lvl="1">
              <a:lnSpc>
                <a:spcPts val="3585"/>
              </a:lnSpc>
              <a:buFont typeface="Arial"/>
              <a:buChar char="•"/>
            </a:pPr>
            <a:r>
              <a:rPr lang="en-US" b="true" sz="2598" spc="254">
                <a:solidFill>
                  <a:srgbClr val="231F20"/>
                </a:solidFill>
                <a:latin typeface="Montserrat Light Bold"/>
                <a:ea typeface="Montserrat Light Bold"/>
                <a:cs typeface="Montserrat Light Bold"/>
                <a:sym typeface="Montserrat Light Bold"/>
              </a:rPr>
              <a:t>Декларация – това е редът, на </a:t>
            </a:r>
            <a:r>
              <a:rPr lang="en-US" b="true" sz="2598" spc="254">
                <a:solidFill>
                  <a:srgbClr val="231F20"/>
                </a:solidFill>
                <a:latin typeface="Montserrat Light Bold"/>
                <a:ea typeface="Montserrat Light Bold"/>
                <a:cs typeface="Montserrat Light Bold"/>
                <a:sym typeface="Montserrat Light Bold"/>
              </a:rPr>
              <a:t>който декларирам</a:t>
            </a:r>
            <a:r>
              <a:rPr lang="en-US" b="true" sz="2598" spc="254">
                <a:solidFill>
                  <a:srgbClr val="231F20"/>
                </a:solidFill>
                <a:latin typeface="Montserrat Light Bold"/>
                <a:ea typeface="Montserrat Light Bold"/>
                <a:cs typeface="Montserrat Light Bold"/>
                <a:sym typeface="Montserrat Light Bold"/>
              </a:rPr>
              <a:t>е класа с неговото име и модификатор за достъп. Името на класа по стандарт </a:t>
            </a:r>
            <a:r>
              <a:rPr lang="en-US" b="true" sz="2598" spc="254">
                <a:solidFill>
                  <a:srgbClr val="231F20"/>
                </a:solidFill>
                <a:latin typeface="Montserrat Light Bold"/>
                <a:ea typeface="Montserrat Light Bold"/>
                <a:cs typeface="Montserrat Light Bold"/>
                <a:sym typeface="Montserrat Light Bold"/>
              </a:rPr>
              <a:t>е </a:t>
            </a:r>
            <a:r>
              <a:rPr lang="en-US" b="true" sz="2598" spc="254">
                <a:solidFill>
                  <a:srgbClr val="231F20"/>
                </a:solidFill>
                <a:latin typeface="Montserrat Light Bold"/>
                <a:ea typeface="Montserrat Light Bold"/>
                <a:cs typeface="Montserrat Light Bold"/>
                <a:sym typeface="Montserrat Light Bold"/>
              </a:rPr>
              <a:t>с</a:t>
            </a:r>
            <a:r>
              <a:rPr lang="en-US" b="true" sz="2598" spc="254">
                <a:solidFill>
                  <a:srgbClr val="231F20"/>
                </a:solidFill>
                <a:latin typeface="Montserrat Light Bold"/>
                <a:ea typeface="Montserrat Light Bold"/>
                <a:cs typeface="Montserrat Light Bold"/>
                <a:sym typeface="Montserrat Light Bold"/>
              </a:rPr>
              <a:t> </a:t>
            </a:r>
            <a:r>
              <a:rPr lang="en-US" b="true" sz="2598" spc="254">
                <a:solidFill>
                  <a:srgbClr val="231F20"/>
                </a:solidFill>
                <a:latin typeface="Montserrat Light Bold"/>
                <a:ea typeface="Montserrat Light Bold"/>
                <a:cs typeface="Montserrat Light Bold"/>
                <a:sym typeface="Montserrat Light Bold"/>
              </a:rPr>
              <a:t>главна</a:t>
            </a:r>
            <a:r>
              <a:rPr lang="en-US" b="true" sz="2598" spc="254">
                <a:solidFill>
                  <a:srgbClr val="231F20"/>
                </a:solidFill>
                <a:latin typeface="Montserrat Light Bold"/>
                <a:ea typeface="Montserrat Light Bold"/>
                <a:cs typeface="Montserrat Light Bold"/>
                <a:sym typeface="Montserrat Light Bold"/>
              </a:rPr>
              <a:t> </a:t>
            </a:r>
            <a:r>
              <a:rPr lang="en-US" b="true" sz="2598" spc="254">
                <a:solidFill>
                  <a:srgbClr val="231F20"/>
                </a:solidFill>
                <a:latin typeface="Montserrat Light Bold"/>
                <a:ea typeface="Montserrat Light Bold"/>
                <a:cs typeface="Montserrat Light Bold"/>
                <a:sym typeface="Montserrat Light Bold"/>
              </a:rPr>
              <a:t>буква. </a:t>
            </a:r>
          </a:p>
          <a:p>
            <a:pPr algn="l">
              <a:lnSpc>
                <a:spcPts val="3033"/>
              </a:lnSpc>
            </a:pPr>
          </a:p>
          <a:p>
            <a:pPr algn="l">
              <a:lnSpc>
                <a:spcPts val="3033"/>
              </a:lnSpc>
            </a:pPr>
            <a:r>
              <a:rPr lang="en-US" sz="2198" spc="215">
                <a:solidFill>
                  <a:srgbClr val="5E17EB"/>
                </a:solidFill>
                <a:latin typeface="Montserrat Light"/>
                <a:ea typeface="Montserrat Light"/>
                <a:cs typeface="Montserrat Light"/>
                <a:sym typeface="Montserrat Light"/>
              </a:rPr>
              <a:t>Напри</a:t>
            </a:r>
            <a:r>
              <a:rPr lang="en-US" sz="2198" spc="215">
                <a:solidFill>
                  <a:srgbClr val="5E17EB"/>
                </a:solidFill>
                <a:latin typeface="Montserrat Light"/>
                <a:ea typeface="Montserrat Light"/>
                <a:cs typeface="Montserrat Light"/>
                <a:sym typeface="Montserrat Light"/>
              </a:rPr>
              <a:t>ме</a:t>
            </a:r>
            <a:r>
              <a:rPr lang="en-US" sz="2198" spc="215">
                <a:solidFill>
                  <a:srgbClr val="5E17EB"/>
                </a:solidFill>
                <a:latin typeface="Montserrat Light"/>
                <a:ea typeface="Montserrat Light"/>
                <a:cs typeface="Montserrat Light"/>
                <a:sym typeface="Montserrat Light"/>
              </a:rPr>
              <a:t>р:</a:t>
            </a:r>
          </a:p>
        </p:txBody>
      </p:sp>
      <p:grpSp>
        <p:nvGrpSpPr>
          <p:cNvPr name="Group 11" id="11"/>
          <p:cNvGrpSpPr>
            <a:grpSpLocks noChangeAspect="true"/>
          </p:cNvGrpSpPr>
          <p:nvPr/>
        </p:nvGrpSpPr>
        <p:grpSpPr>
          <a:xfrm rot="0">
            <a:off x="10411389" y="0"/>
            <a:ext cx="7895661" cy="8882618"/>
            <a:chOff x="0" y="0"/>
            <a:chExt cx="5370413" cy="6041715"/>
          </a:xfrm>
        </p:grpSpPr>
        <p:sp>
          <p:nvSpPr>
            <p:cNvPr name="Freeform 12" id="12"/>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13" id="1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sp>
        <p:nvSpPr>
          <p:cNvPr name="TextBox 14" id="14"/>
          <p:cNvSpPr txBox="true"/>
          <p:nvPr/>
        </p:nvSpPr>
        <p:spPr>
          <a:xfrm rot="0">
            <a:off x="726059" y="505839"/>
            <a:ext cx="10029017" cy="1132024"/>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ea typeface="Archivo Black"/>
                <a:cs typeface="Archivo Black"/>
                <a:sym typeface="Archivo Black"/>
              </a:rPr>
              <a:t>ЕЛЕМЕНТИ НА КЛАСА</a:t>
            </a:r>
          </a:p>
        </p:txBody>
      </p:sp>
      <p:sp>
        <p:nvSpPr>
          <p:cNvPr name="TextBox 15" id="15"/>
          <p:cNvSpPr txBox="true"/>
          <p:nvPr/>
        </p:nvSpPr>
        <p:spPr>
          <a:xfrm rot="0">
            <a:off x="2912627" y="5124450"/>
            <a:ext cx="2727193" cy="1076894"/>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public class Person{</a:t>
            </a:r>
          </a:p>
          <a:p>
            <a:pPr algn="l">
              <a:lnSpc>
                <a:spcPts val="2859"/>
              </a:lnSpc>
              <a:spcBef>
                <a:spcPct val="0"/>
              </a:spcBef>
            </a:pPr>
            <a:r>
              <a:rPr lang="en-US" sz="2199">
                <a:solidFill>
                  <a:srgbClr val="000000"/>
                </a:solidFill>
                <a:latin typeface="Open Sauce"/>
                <a:ea typeface="Open Sauce"/>
                <a:cs typeface="Open Sauce"/>
                <a:sym typeface="Open Sauce"/>
              </a:rPr>
              <a:t>.............</a:t>
            </a:r>
          </a:p>
          <a:p>
            <a:pPr algn="l">
              <a:lnSpc>
                <a:spcPts val="2859"/>
              </a:lnSpc>
              <a:spcBef>
                <a:spcPct val="0"/>
              </a:spcBef>
            </a:pPr>
            <a:r>
              <a:rPr lang="en-US" sz="2199">
                <a:solidFill>
                  <a:srgbClr val="000000"/>
                </a:solidFill>
                <a:latin typeface="Open Sauce"/>
                <a:ea typeface="Open Sauce"/>
                <a:cs typeface="Open Sauce"/>
                <a:sym typeface="Open Sauce"/>
              </a:rPr>
              <a:t>}</a:t>
            </a:r>
          </a:p>
        </p:txBody>
      </p:sp>
      <p:sp>
        <p:nvSpPr>
          <p:cNvPr name="TextBox 16" id="16"/>
          <p:cNvSpPr txBox="true"/>
          <p:nvPr/>
        </p:nvSpPr>
        <p:spPr>
          <a:xfrm rot="0">
            <a:off x="382351" y="6584912"/>
            <a:ext cx="8249078" cy="1438822"/>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Модификаторите за достъп са 3 ключови думи в Java, които се поставят пред променливи, класове и методи по време на декларация, с цел да зададат видимост на дадения деклариран тип.</a:t>
            </a:r>
          </a:p>
        </p:txBody>
      </p:sp>
      <p:sp>
        <p:nvSpPr>
          <p:cNvPr name="TextBox 17" id="17"/>
          <p:cNvSpPr txBox="true"/>
          <p:nvPr/>
        </p:nvSpPr>
        <p:spPr>
          <a:xfrm rot="0">
            <a:off x="11054617" y="7391344"/>
            <a:ext cx="4119497" cy="180075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Те са: </a:t>
            </a:r>
          </a:p>
          <a:p>
            <a:pPr algn="l">
              <a:lnSpc>
                <a:spcPts val="2859"/>
              </a:lnSpc>
              <a:spcBef>
                <a:spcPct val="0"/>
              </a:spcBef>
            </a:pP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public</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private</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protected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804206" y="0"/>
            <a:ext cx="23547107" cy="2258023"/>
            <a:chOff x="0" y="0"/>
            <a:chExt cx="2282372" cy="218865"/>
          </a:xfrm>
        </p:grpSpPr>
        <p:sp>
          <p:nvSpPr>
            <p:cNvPr name="Freeform 4" id="4"/>
            <p:cNvSpPr/>
            <p:nvPr/>
          </p:nvSpPr>
          <p:spPr>
            <a:xfrm flipH="false" flipV="false" rot="0">
              <a:off x="0" y="0"/>
              <a:ext cx="2282372" cy="218865"/>
            </a:xfrm>
            <a:custGeom>
              <a:avLst/>
              <a:gdLst/>
              <a:ahLst/>
              <a:cxnLst/>
              <a:rect r="r" b="b" t="t" l="l"/>
              <a:pathLst>
                <a:path h="218865" w="2282372">
                  <a:moveTo>
                    <a:pt x="2079172" y="0"/>
                  </a:moveTo>
                  <a:lnTo>
                    <a:pt x="0" y="0"/>
                  </a:lnTo>
                  <a:lnTo>
                    <a:pt x="203200" y="218865"/>
                  </a:lnTo>
                  <a:lnTo>
                    <a:pt x="2282372" y="218865"/>
                  </a:lnTo>
                  <a:lnTo>
                    <a:pt x="2079172" y="0"/>
                  </a:lnTo>
                  <a:close/>
                </a:path>
              </a:pathLst>
            </a:custGeom>
            <a:solidFill>
              <a:srgbClr val="010101"/>
            </a:solidFill>
            <a:ln cap="sq">
              <a:noFill/>
              <a:prstDash val="solid"/>
              <a:miter/>
            </a:ln>
          </p:spPr>
        </p:sp>
        <p:sp>
          <p:nvSpPr>
            <p:cNvPr name="TextBox 5" id="5"/>
            <p:cNvSpPr txBox="true"/>
            <p:nvPr/>
          </p:nvSpPr>
          <p:spPr>
            <a:xfrm>
              <a:off x="101600" y="-19050"/>
              <a:ext cx="207917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18115" y="2258023"/>
            <a:ext cx="8825393" cy="244125"/>
            <a:chOff x="0" y="0"/>
            <a:chExt cx="7011470" cy="193949"/>
          </a:xfrm>
        </p:grpSpPr>
        <p:sp>
          <p:nvSpPr>
            <p:cNvPr name="Freeform 7" id="7"/>
            <p:cNvSpPr/>
            <p:nvPr/>
          </p:nvSpPr>
          <p:spPr>
            <a:xfrm flipH="false" flipV="false" rot="0">
              <a:off x="0" y="0"/>
              <a:ext cx="7011470" cy="193949"/>
            </a:xfrm>
            <a:custGeom>
              <a:avLst/>
              <a:gdLst/>
              <a:ahLst/>
              <a:cxnLst/>
              <a:rect r="r" b="b" t="t" l="l"/>
              <a:pathLst>
                <a:path h="193949" w="7011470">
                  <a:moveTo>
                    <a:pt x="6808270" y="0"/>
                  </a:moveTo>
                  <a:lnTo>
                    <a:pt x="0" y="0"/>
                  </a:lnTo>
                  <a:lnTo>
                    <a:pt x="203200" y="193949"/>
                  </a:lnTo>
                  <a:lnTo>
                    <a:pt x="7011470" y="193949"/>
                  </a:lnTo>
                  <a:lnTo>
                    <a:pt x="6808270" y="0"/>
                  </a:lnTo>
                  <a:close/>
                </a:path>
              </a:pathLst>
            </a:custGeom>
            <a:solidFill>
              <a:srgbClr val="727070"/>
            </a:solidFill>
            <a:ln cap="sq">
              <a:noFill/>
              <a:prstDash val="solid"/>
              <a:miter/>
            </a:ln>
          </p:spPr>
        </p:sp>
        <p:sp>
          <p:nvSpPr>
            <p:cNvPr name="TextBox 8" id="8"/>
            <p:cNvSpPr txBox="true"/>
            <p:nvPr/>
          </p:nvSpPr>
          <p:spPr>
            <a:xfrm>
              <a:off x="101600" y="-19050"/>
              <a:ext cx="6808270" cy="212999"/>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874170"/>
            <a:chOff x="0" y="0"/>
            <a:chExt cx="1876002" cy="172010"/>
          </a:xfrm>
        </p:grpSpPr>
        <p:sp>
          <p:nvSpPr>
            <p:cNvPr name="Freeform 10" id="10"/>
            <p:cNvSpPr/>
            <p:nvPr/>
          </p:nvSpPr>
          <p:spPr>
            <a:xfrm flipH="false" flipV="false" rot="0">
              <a:off x="0" y="0"/>
              <a:ext cx="1876002" cy="172010"/>
            </a:xfrm>
            <a:custGeom>
              <a:avLst/>
              <a:gdLst/>
              <a:ahLst/>
              <a:cxnLst/>
              <a:rect r="r" b="b" t="t" l="l"/>
              <a:pathLst>
                <a:path h="172010" w="1876002">
                  <a:moveTo>
                    <a:pt x="1672802" y="0"/>
                  </a:moveTo>
                  <a:lnTo>
                    <a:pt x="0" y="0"/>
                  </a:lnTo>
                  <a:lnTo>
                    <a:pt x="203200" y="172010"/>
                  </a:lnTo>
                  <a:lnTo>
                    <a:pt x="1876002" y="172010"/>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19106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1986371" y="6070277"/>
            <a:ext cx="14315257" cy="3095674"/>
          </a:xfrm>
          <a:custGeom>
            <a:avLst/>
            <a:gdLst/>
            <a:ahLst/>
            <a:cxnLst/>
            <a:rect r="r" b="b" t="t" l="l"/>
            <a:pathLst>
              <a:path h="3095674" w="14315257">
                <a:moveTo>
                  <a:pt x="0" y="0"/>
                </a:moveTo>
                <a:lnTo>
                  <a:pt x="14315258" y="0"/>
                </a:lnTo>
                <a:lnTo>
                  <a:pt x="14315258" y="3095674"/>
                </a:lnTo>
                <a:lnTo>
                  <a:pt x="0" y="3095674"/>
                </a:lnTo>
                <a:lnTo>
                  <a:pt x="0" y="0"/>
                </a:lnTo>
                <a:close/>
              </a:path>
            </a:pathLst>
          </a:custGeom>
          <a:blipFill>
            <a:blip r:embed="rId3"/>
            <a:stretch>
              <a:fillRect l="0" t="0" r="0" b="0"/>
            </a:stretch>
          </a:blipFill>
        </p:spPr>
      </p:sp>
      <p:sp>
        <p:nvSpPr>
          <p:cNvPr name="TextBox 14" id="14"/>
          <p:cNvSpPr txBox="true"/>
          <p:nvPr/>
        </p:nvSpPr>
        <p:spPr>
          <a:xfrm rot="0">
            <a:off x="3928559" y="866775"/>
            <a:ext cx="10869958" cy="812974"/>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МОДИФИКАТОРИ ЗА ДОСТЪП</a:t>
            </a:r>
          </a:p>
        </p:txBody>
      </p:sp>
      <p:sp>
        <p:nvSpPr>
          <p:cNvPr name="TextBox 15" id="15"/>
          <p:cNvSpPr txBox="true"/>
          <p:nvPr/>
        </p:nvSpPr>
        <p:spPr>
          <a:xfrm rot="0">
            <a:off x="221263" y="2654548"/>
            <a:ext cx="16549662" cy="2668917"/>
          </a:xfrm>
          <a:prstGeom prst="rect">
            <a:avLst/>
          </a:prstGeom>
        </p:spPr>
        <p:txBody>
          <a:bodyPr anchor="t" rtlCol="false" tIns="0" lIns="0" bIns="0" rIns="0">
            <a:spAutoFit/>
          </a:bodyPr>
          <a:lstStyle/>
          <a:p>
            <a:pPr algn="ctr">
              <a:lnSpc>
                <a:spcPts val="3576"/>
              </a:lnSpc>
            </a:pPr>
            <a:r>
              <a:rPr lang="en-US" sz="2554">
                <a:solidFill>
                  <a:srgbClr val="000000"/>
                </a:solidFill>
                <a:latin typeface="Canva Sans"/>
                <a:ea typeface="Canva Sans"/>
                <a:cs typeface="Canva Sans"/>
                <a:sym typeface="Canva Sans"/>
              </a:rPr>
              <a:t>Първият, поставен пред дадения тип, означава видимост само в рамките на класа, вторият – в класа, в наследниците му и в пакета на класа му и трятият – навсякъде: в класа, в пакета, в наследниците, в други пакети, които са в рамките на проекта. </a:t>
            </a:r>
          </a:p>
          <a:p>
            <a:pPr algn="ctr">
              <a:lnSpc>
                <a:spcPts val="3576"/>
              </a:lnSpc>
            </a:pPr>
          </a:p>
          <a:p>
            <a:pPr algn="ctr" marL="0" indent="0" lvl="0">
              <a:lnSpc>
                <a:spcPts val="3576"/>
              </a:lnSpc>
              <a:spcBef>
                <a:spcPct val="0"/>
              </a:spcBef>
            </a:pPr>
            <a:r>
              <a:rPr lang="en-US" sz="2554">
                <a:solidFill>
                  <a:srgbClr val="000000"/>
                </a:solidFill>
                <a:latin typeface="Canva Sans"/>
                <a:ea typeface="Canva Sans"/>
                <a:cs typeface="Canva Sans"/>
                <a:sym typeface="Canva Sans"/>
              </a:rPr>
              <a:t>Има и четвърти вариант – да не бъде поставен никакъв модификатор, т.нар. package-private – при него видимостта е само в класа и в пакета. Долната таблица ги обобщава:</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804206" y="0"/>
            <a:ext cx="23547107" cy="2258023"/>
            <a:chOff x="0" y="0"/>
            <a:chExt cx="2282372" cy="218865"/>
          </a:xfrm>
        </p:grpSpPr>
        <p:sp>
          <p:nvSpPr>
            <p:cNvPr name="Freeform 4" id="4"/>
            <p:cNvSpPr/>
            <p:nvPr/>
          </p:nvSpPr>
          <p:spPr>
            <a:xfrm flipH="false" flipV="false" rot="0">
              <a:off x="0" y="0"/>
              <a:ext cx="2282372" cy="218865"/>
            </a:xfrm>
            <a:custGeom>
              <a:avLst/>
              <a:gdLst/>
              <a:ahLst/>
              <a:cxnLst/>
              <a:rect r="r" b="b" t="t" l="l"/>
              <a:pathLst>
                <a:path h="218865" w="2282372">
                  <a:moveTo>
                    <a:pt x="2079172" y="0"/>
                  </a:moveTo>
                  <a:lnTo>
                    <a:pt x="0" y="0"/>
                  </a:lnTo>
                  <a:lnTo>
                    <a:pt x="203200" y="218865"/>
                  </a:lnTo>
                  <a:lnTo>
                    <a:pt x="2282372" y="218865"/>
                  </a:lnTo>
                  <a:lnTo>
                    <a:pt x="2079172" y="0"/>
                  </a:lnTo>
                  <a:close/>
                </a:path>
              </a:pathLst>
            </a:custGeom>
            <a:solidFill>
              <a:srgbClr val="010101"/>
            </a:solidFill>
            <a:ln cap="sq">
              <a:noFill/>
              <a:prstDash val="solid"/>
              <a:miter/>
            </a:ln>
          </p:spPr>
        </p:sp>
        <p:sp>
          <p:nvSpPr>
            <p:cNvPr name="TextBox 5" id="5"/>
            <p:cNvSpPr txBox="true"/>
            <p:nvPr/>
          </p:nvSpPr>
          <p:spPr>
            <a:xfrm>
              <a:off x="101600" y="-19050"/>
              <a:ext cx="207917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18115" y="2258023"/>
            <a:ext cx="8825393" cy="244125"/>
            <a:chOff x="0" y="0"/>
            <a:chExt cx="7011470" cy="193949"/>
          </a:xfrm>
        </p:grpSpPr>
        <p:sp>
          <p:nvSpPr>
            <p:cNvPr name="Freeform 7" id="7"/>
            <p:cNvSpPr/>
            <p:nvPr/>
          </p:nvSpPr>
          <p:spPr>
            <a:xfrm flipH="false" flipV="false" rot="0">
              <a:off x="0" y="0"/>
              <a:ext cx="7011470" cy="193949"/>
            </a:xfrm>
            <a:custGeom>
              <a:avLst/>
              <a:gdLst/>
              <a:ahLst/>
              <a:cxnLst/>
              <a:rect r="r" b="b" t="t" l="l"/>
              <a:pathLst>
                <a:path h="193949" w="7011470">
                  <a:moveTo>
                    <a:pt x="6808270" y="0"/>
                  </a:moveTo>
                  <a:lnTo>
                    <a:pt x="0" y="0"/>
                  </a:lnTo>
                  <a:lnTo>
                    <a:pt x="203200" y="193949"/>
                  </a:lnTo>
                  <a:lnTo>
                    <a:pt x="7011470" y="193949"/>
                  </a:lnTo>
                  <a:lnTo>
                    <a:pt x="6808270" y="0"/>
                  </a:lnTo>
                  <a:close/>
                </a:path>
              </a:pathLst>
            </a:custGeom>
            <a:solidFill>
              <a:srgbClr val="727070"/>
            </a:solidFill>
            <a:ln cap="sq">
              <a:noFill/>
              <a:prstDash val="solid"/>
              <a:miter/>
            </a:ln>
          </p:spPr>
        </p:sp>
        <p:sp>
          <p:nvSpPr>
            <p:cNvPr name="TextBox 8" id="8"/>
            <p:cNvSpPr txBox="true"/>
            <p:nvPr/>
          </p:nvSpPr>
          <p:spPr>
            <a:xfrm>
              <a:off x="101600" y="-19050"/>
              <a:ext cx="6808270" cy="212999"/>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874170"/>
            <a:chOff x="0" y="0"/>
            <a:chExt cx="1876002" cy="172010"/>
          </a:xfrm>
        </p:grpSpPr>
        <p:sp>
          <p:nvSpPr>
            <p:cNvPr name="Freeform 10" id="10"/>
            <p:cNvSpPr/>
            <p:nvPr/>
          </p:nvSpPr>
          <p:spPr>
            <a:xfrm flipH="false" flipV="false" rot="0">
              <a:off x="0" y="0"/>
              <a:ext cx="1876002" cy="172010"/>
            </a:xfrm>
            <a:custGeom>
              <a:avLst/>
              <a:gdLst/>
              <a:ahLst/>
              <a:cxnLst/>
              <a:rect r="r" b="b" t="t" l="l"/>
              <a:pathLst>
                <a:path h="172010" w="1876002">
                  <a:moveTo>
                    <a:pt x="1672802" y="0"/>
                  </a:moveTo>
                  <a:lnTo>
                    <a:pt x="0" y="0"/>
                  </a:lnTo>
                  <a:lnTo>
                    <a:pt x="203200" y="172010"/>
                  </a:lnTo>
                  <a:lnTo>
                    <a:pt x="1876002" y="172010"/>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19106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3928559" y="866775"/>
            <a:ext cx="10869958" cy="812974"/>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КЛАС</a:t>
            </a:r>
          </a:p>
        </p:txBody>
      </p:sp>
      <p:sp>
        <p:nvSpPr>
          <p:cNvPr name="TextBox 14" id="14"/>
          <p:cNvSpPr txBox="true"/>
          <p:nvPr/>
        </p:nvSpPr>
        <p:spPr>
          <a:xfrm rot="0">
            <a:off x="221263" y="2654548"/>
            <a:ext cx="16549662" cy="878128"/>
          </a:xfrm>
          <a:prstGeom prst="rect">
            <a:avLst/>
          </a:prstGeom>
        </p:spPr>
        <p:txBody>
          <a:bodyPr anchor="t" rtlCol="false" tIns="0" lIns="0" bIns="0" rIns="0">
            <a:spAutoFit/>
          </a:bodyPr>
          <a:lstStyle/>
          <a:p>
            <a:pPr algn="l" marL="551572" indent="-275786" lvl="1">
              <a:lnSpc>
                <a:spcPts val="3576"/>
              </a:lnSpc>
              <a:buFont typeface="Arial"/>
              <a:buChar char="•"/>
            </a:pPr>
            <a:r>
              <a:rPr lang="en-US" b="true" sz="2554">
                <a:solidFill>
                  <a:srgbClr val="000000"/>
                </a:solidFill>
                <a:latin typeface="Canva Sans Bold"/>
                <a:ea typeface="Canva Sans Bold"/>
                <a:cs typeface="Canva Sans Bold"/>
                <a:sym typeface="Canva Sans Bold"/>
              </a:rPr>
              <a:t>Тяло на класа:</a:t>
            </a:r>
            <a:r>
              <a:rPr lang="en-US" sz="2554">
                <a:solidFill>
                  <a:srgbClr val="000000"/>
                </a:solidFill>
                <a:latin typeface="Canva Sans"/>
                <a:ea typeface="Canva Sans"/>
                <a:cs typeface="Canva Sans"/>
                <a:sym typeface="Canva Sans"/>
              </a:rPr>
              <a:t> в тялото се описва класът – вътре са всички променливи и методи. То в заключено межу две къдрави скоби:</a:t>
            </a:r>
          </a:p>
        </p:txBody>
      </p:sp>
      <p:sp>
        <p:nvSpPr>
          <p:cNvPr name="TextBox 15" id="15"/>
          <p:cNvSpPr txBox="true"/>
          <p:nvPr/>
        </p:nvSpPr>
        <p:spPr>
          <a:xfrm rot="0">
            <a:off x="5733311" y="3426174"/>
            <a:ext cx="3126336" cy="1196403"/>
          </a:xfrm>
          <a:prstGeom prst="rect">
            <a:avLst/>
          </a:prstGeom>
        </p:spPr>
        <p:txBody>
          <a:bodyPr anchor="t" rtlCol="false" tIns="0" lIns="0" bIns="0" rIns="0">
            <a:spAutoFit/>
          </a:bodyPr>
          <a:lstStyle/>
          <a:p>
            <a:pPr algn="ctr">
              <a:lnSpc>
                <a:spcPts val="3183"/>
              </a:lnSpc>
              <a:spcBef>
                <a:spcPct val="0"/>
              </a:spcBef>
            </a:pPr>
            <a:r>
              <a:rPr lang="en-US" sz="2448">
                <a:solidFill>
                  <a:srgbClr val="000000"/>
                </a:solidFill>
                <a:latin typeface="Open Sauce"/>
                <a:ea typeface="Open Sauce"/>
                <a:cs typeface="Open Sauce"/>
                <a:sym typeface="Open Sauce"/>
              </a:rPr>
              <a:t>public class Person {</a:t>
            </a:r>
          </a:p>
          <a:p>
            <a:pPr algn="l">
              <a:lnSpc>
                <a:spcPts val="3183"/>
              </a:lnSpc>
              <a:spcBef>
                <a:spcPct val="0"/>
              </a:spcBef>
            </a:pPr>
            <a:r>
              <a:rPr lang="en-US" sz="2448">
                <a:solidFill>
                  <a:srgbClr val="000000"/>
                </a:solidFill>
                <a:latin typeface="Open Sauce"/>
                <a:ea typeface="Open Sauce"/>
                <a:cs typeface="Open Sauce"/>
                <a:sym typeface="Open Sauce"/>
              </a:rPr>
              <a:t> .....тяло.....</a:t>
            </a:r>
          </a:p>
          <a:p>
            <a:pPr algn="l">
              <a:lnSpc>
                <a:spcPts val="3183"/>
              </a:lnSpc>
              <a:spcBef>
                <a:spcPct val="0"/>
              </a:spcBef>
            </a:pPr>
            <a:r>
              <a:rPr lang="en-US" sz="2448">
                <a:solidFill>
                  <a:srgbClr val="000000"/>
                </a:solidFill>
                <a:latin typeface="Open Sauce"/>
                <a:ea typeface="Open Sauce"/>
                <a:cs typeface="Open Sauce"/>
                <a:sym typeface="Open Sauce"/>
              </a:rPr>
              <a:t> }</a:t>
            </a:r>
          </a:p>
        </p:txBody>
      </p:sp>
      <p:sp>
        <p:nvSpPr>
          <p:cNvPr name="TextBox 16" id="16"/>
          <p:cNvSpPr txBox="true"/>
          <p:nvPr/>
        </p:nvSpPr>
        <p:spPr>
          <a:xfrm rot="0">
            <a:off x="598274" y="5051201"/>
            <a:ext cx="10600094" cy="714966"/>
          </a:xfrm>
          <a:prstGeom prst="rect">
            <a:avLst/>
          </a:prstGeom>
        </p:spPr>
        <p:txBody>
          <a:bodyPr anchor="t" rtlCol="false" tIns="0" lIns="0" bIns="0" rIns="0">
            <a:spAutoFit/>
          </a:bodyPr>
          <a:lstStyle/>
          <a:p>
            <a:pPr algn="l" marL="474979" indent="-237490" lvl="1">
              <a:lnSpc>
                <a:spcPts val="2859"/>
              </a:lnSpc>
              <a:buFont typeface="Arial"/>
              <a:buChar char="•"/>
            </a:pPr>
            <a:r>
              <a:rPr lang="en-US" b="true" sz="2199">
                <a:solidFill>
                  <a:srgbClr val="000000"/>
                </a:solidFill>
                <a:latin typeface="Open Sauce Bold"/>
                <a:ea typeface="Open Sauce Bold"/>
                <a:cs typeface="Open Sauce Bold"/>
                <a:sym typeface="Open Sauce Bold"/>
              </a:rPr>
              <a:t>Конструктор</a:t>
            </a:r>
            <a:r>
              <a:rPr lang="en-US" sz="2199">
                <a:solidFill>
                  <a:srgbClr val="000000"/>
                </a:solidFill>
                <a:latin typeface="Open Sauce"/>
                <a:ea typeface="Open Sauce"/>
                <a:cs typeface="Open Sauce"/>
                <a:sym typeface="Open Sauce"/>
              </a:rPr>
              <a:t> – псевдометод, с който се създават впоследствие нови обекти от този клас. Изисквания към конструктора:</a:t>
            </a:r>
          </a:p>
        </p:txBody>
      </p:sp>
      <p:sp>
        <p:nvSpPr>
          <p:cNvPr name="TextBox 17" id="17"/>
          <p:cNvSpPr txBox="true"/>
          <p:nvPr/>
        </p:nvSpPr>
        <p:spPr>
          <a:xfrm rot="0">
            <a:off x="1564085" y="5947142"/>
            <a:ext cx="10021315" cy="1438822"/>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Името му съвпада с името на класа;</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Няма тип на връщания резултат;</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Модификатор public или protected;</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Може да приема аргументи, може и да не приема(по подразбиране).</a:t>
            </a:r>
          </a:p>
        </p:txBody>
      </p:sp>
      <p:sp>
        <p:nvSpPr>
          <p:cNvPr name="TextBox 18" id="18"/>
          <p:cNvSpPr txBox="true"/>
          <p:nvPr/>
        </p:nvSpPr>
        <p:spPr>
          <a:xfrm rot="0">
            <a:off x="1900040" y="8386089"/>
            <a:ext cx="14870886" cy="1076894"/>
          </a:xfrm>
          <a:prstGeom prst="rect">
            <a:avLst/>
          </a:prstGeom>
        </p:spPr>
        <p:txBody>
          <a:bodyPr anchor="t" rtlCol="false" tIns="0" lIns="0" bIns="0" rIns="0">
            <a:spAutoFit/>
          </a:bodyPr>
          <a:lstStyle/>
          <a:p>
            <a:pPr algn="ctr">
              <a:lnSpc>
                <a:spcPts val="2859"/>
              </a:lnSpc>
              <a:spcBef>
                <a:spcPct val="0"/>
              </a:spcBef>
            </a:pPr>
            <a:r>
              <a:rPr lang="en-US" b="true" sz="2199">
                <a:solidFill>
                  <a:srgbClr val="FF3131"/>
                </a:solidFill>
                <a:latin typeface="Open Sauce Bold"/>
                <a:ea typeface="Open Sauce Bold"/>
                <a:cs typeface="Open Sauce Bold"/>
                <a:sym typeface="Open Sauce Bold"/>
              </a:rPr>
              <a:t>Важно: Ако изрично не напишем конструктор Java си създава по подразбиране конструктор за всеки клас – той е без параметри(default constructor). Ако създадем какъвто и да е друг конструктор, то този по подразбиране вече не съществува!</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804206" y="0"/>
            <a:ext cx="23547107" cy="2258023"/>
            <a:chOff x="0" y="0"/>
            <a:chExt cx="2282372" cy="218865"/>
          </a:xfrm>
        </p:grpSpPr>
        <p:sp>
          <p:nvSpPr>
            <p:cNvPr name="Freeform 4" id="4"/>
            <p:cNvSpPr/>
            <p:nvPr/>
          </p:nvSpPr>
          <p:spPr>
            <a:xfrm flipH="false" flipV="false" rot="0">
              <a:off x="0" y="0"/>
              <a:ext cx="2282372" cy="218865"/>
            </a:xfrm>
            <a:custGeom>
              <a:avLst/>
              <a:gdLst/>
              <a:ahLst/>
              <a:cxnLst/>
              <a:rect r="r" b="b" t="t" l="l"/>
              <a:pathLst>
                <a:path h="218865" w="2282372">
                  <a:moveTo>
                    <a:pt x="2079172" y="0"/>
                  </a:moveTo>
                  <a:lnTo>
                    <a:pt x="0" y="0"/>
                  </a:lnTo>
                  <a:lnTo>
                    <a:pt x="203200" y="218865"/>
                  </a:lnTo>
                  <a:lnTo>
                    <a:pt x="2282372" y="218865"/>
                  </a:lnTo>
                  <a:lnTo>
                    <a:pt x="2079172" y="0"/>
                  </a:lnTo>
                  <a:close/>
                </a:path>
              </a:pathLst>
            </a:custGeom>
            <a:solidFill>
              <a:srgbClr val="010101"/>
            </a:solidFill>
            <a:ln cap="sq">
              <a:noFill/>
              <a:prstDash val="solid"/>
              <a:miter/>
            </a:ln>
          </p:spPr>
        </p:sp>
        <p:sp>
          <p:nvSpPr>
            <p:cNvPr name="TextBox 5" id="5"/>
            <p:cNvSpPr txBox="true"/>
            <p:nvPr/>
          </p:nvSpPr>
          <p:spPr>
            <a:xfrm>
              <a:off x="101600" y="-19050"/>
              <a:ext cx="207917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18115" y="2258023"/>
            <a:ext cx="8825393" cy="244125"/>
            <a:chOff x="0" y="0"/>
            <a:chExt cx="7011470" cy="193949"/>
          </a:xfrm>
        </p:grpSpPr>
        <p:sp>
          <p:nvSpPr>
            <p:cNvPr name="Freeform 7" id="7"/>
            <p:cNvSpPr/>
            <p:nvPr/>
          </p:nvSpPr>
          <p:spPr>
            <a:xfrm flipH="false" flipV="false" rot="0">
              <a:off x="0" y="0"/>
              <a:ext cx="7011470" cy="193949"/>
            </a:xfrm>
            <a:custGeom>
              <a:avLst/>
              <a:gdLst/>
              <a:ahLst/>
              <a:cxnLst/>
              <a:rect r="r" b="b" t="t" l="l"/>
              <a:pathLst>
                <a:path h="193949" w="7011470">
                  <a:moveTo>
                    <a:pt x="6808270" y="0"/>
                  </a:moveTo>
                  <a:lnTo>
                    <a:pt x="0" y="0"/>
                  </a:lnTo>
                  <a:lnTo>
                    <a:pt x="203200" y="193949"/>
                  </a:lnTo>
                  <a:lnTo>
                    <a:pt x="7011470" y="193949"/>
                  </a:lnTo>
                  <a:lnTo>
                    <a:pt x="6808270" y="0"/>
                  </a:lnTo>
                  <a:close/>
                </a:path>
              </a:pathLst>
            </a:custGeom>
            <a:solidFill>
              <a:srgbClr val="727070"/>
            </a:solidFill>
            <a:ln cap="sq">
              <a:noFill/>
              <a:prstDash val="solid"/>
              <a:miter/>
            </a:ln>
          </p:spPr>
        </p:sp>
        <p:sp>
          <p:nvSpPr>
            <p:cNvPr name="TextBox 8" id="8"/>
            <p:cNvSpPr txBox="true"/>
            <p:nvPr/>
          </p:nvSpPr>
          <p:spPr>
            <a:xfrm>
              <a:off x="101600" y="-19050"/>
              <a:ext cx="6808270" cy="212999"/>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874170"/>
            <a:chOff x="0" y="0"/>
            <a:chExt cx="1876002" cy="172010"/>
          </a:xfrm>
        </p:grpSpPr>
        <p:sp>
          <p:nvSpPr>
            <p:cNvPr name="Freeform 10" id="10"/>
            <p:cNvSpPr/>
            <p:nvPr/>
          </p:nvSpPr>
          <p:spPr>
            <a:xfrm flipH="false" flipV="false" rot="0">
              <a:off x="0" y="0"/>
              <a:ext cx="1876002" cy="172010"/>
            </a:xfrm>
            <a:custGeom>
              <a:avLst/>
              <a:gdLst/>
              <a:ahLst/>
              <a:cxnLst/>
              <a:rect r="r" b="b" t="t" l="l"/>
              <a:pathLst>
                <a:path h="172010" w="1876002">
                  <a:moveTo>
                    <a:pt x="1672802" y="0"/>
                  </a:moveTo>
                  <a:lnTo>
                    <a:pt x="0" y="0"/>
                  </a:lnTo>
                  <a:lnTo>
                    <a:pt x="203200" y="172010"/>
                  </a:lnTo>
                  <a:lnTo>
                    <a:pt x="1876002" y="172010"/>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19106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3928559" y="866775"/>
            <a:ext cx="10869958" cy="812974"/>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КЛАС</a:t>
            </a:r>
          </a:p>
        </p:txBody>
      </p:sp>
      <p:sp>
        <p:nvSpPr>
          <p:cNvPr name="TextBox 14" id="14"/>
          <p:cNvSpPr txBox="true"/>
          <p:nvPr/>
        </p:nvSpPr>
        <p:spPr>
          <a:xfrm rot="0">
            <a:off x="221263" y="2654548"/>
            <a:ext cx="17297505" cy="2221220"/>
          </a:xfrm>
          <a:prstGeom prst="rect">
            <a:avLst/>
          </a:prstGeom>
        </p:spPr>
        <p:txBody>
          <a:bodyPr anchor="t" rtlCol="false" tIns="0" lIns="0" bIns="0" rIns="0">
            <a:spAutoFit/>
          </a:bodyPr>
          <a:lstStyle/>
          <a:p>
            <a:pPr algn="l" marL="551572" indent="-275786" lvl="1">
              <a:lnSpc>
                <a:spcPts val="3576"/>
              </a:lnSpc>
              <a:buFont typeface="Arial"/>
              <a:buChar char="•"/>
            </a:pPr>
            <a:r>
              <a:rPr lang="en-US" b="true" sz="2554">
                <a:solidFill>
                  <a:srgbClr val="000000"/>
                </a:solidFill>
                <a:latin typeface="Canva Sans Bold"/>
                <a:ea typeface="Canva Sans Bold"/>
                <a:cs typeface="Canva Sans Bold"/>
                <a:sym typeface="Canva Sans Bold"/>
              </a:rPr>
              <a:t>Полета : </a:t>
            </a:r>
            <a:r>
              <a:rPr lang="en-US" sz="2554">
                <a:solidFill>
                  <a:srgbClr val="000000"/>
                </a:solidFill>
                <a:latin typeface="Canva Sans"/>
                <a:ea typeface="Canva Sans"/>
                <a:cs typeface="Canva Sans"/>
                <a:sym typeface="Canva Sans"/>
              </a:rPr>
              <a:t>всички променливи, с помощта на които се описва даденият клас. Те отразяват състоянието на обекта или помагат на опредлени методи в класа. Всеки обект си има своя стойност, записана в тези полета- един обект не може да споделя с друг обща стойност на тези полета, освен ако те не са статични. Статичните полета (декларират се с кл. дума static пред себе си) са такива полета, които са общи за всички инстанции на класа.</a:t>
            </a:r>
          </a:p>
        </p:txBody>
      </p:sp>
      <p:sp>
        <p:nvSpPr>
          <p:cNvPr name="TextBox 15" id="15"/>
          <p:cNvSpPr txBox="true"/>
          <p:nvPr/>
        </p:nvSpPr>
        <p:spPr>
          <a:xfrm rot="0">
            <a:off x="1335293" y="5304392"/>
            <a:ext cx="1150056" cy="353038"/>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Пример:</a:t>
            </a:r>
          </a:p>
        </p:txBody>
      </p:sp>
      <p:sp>
        <p:nvSpPr>
          <p:cNvPr name="TextBox 16" id="16"/>
          <p:cNvSpPr txBox="true"/>
          <p:nvPr/>
        </p:nvSpPr>
        <p:spPr>
          <a:xfrm rot="0">
            <a:off x="3519790" y="5124450"/>
            <a:ext cx="3525242" cy="180075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private String name;</a:t>
            </a:r>
          </a:p>
          <a:p>
            <a:pPr algn="ctr">
              <a:lnSpc>
                <a:spcPts val="2859"/>
              </a:lnSpc>
              <a:spcBef>
                <a:spcPct val="0"/>
              </a:spcBef>
            </a:pPr>
          </a:p>
          <a:p>
            <a:pPr algn="ctr">
              <a:lnSpc>
                <a:spcPts val="2859"/>
              </a:lnSpc>
              <a:spcBef>
                <a:spcPct val="0"/>
              </a:spcBef>
            </a:pPr>
            <a:r>
              <a:rPr lang="en-US" sz="2199">
                <a:solidFill>
                  <a:srgbClr val="000000"/>
                </a:solidFill>
                <a:latin typeface="Open Sauce"/>
                <a:ea typeface="Open Sauce"/>
                <a:cs typeface="Open Sauce"/>
                <a:sym typeface="Open Sauce"/>
              </a:rPr>
              <a:t>protected int yearOfBirth;</a:t>
            </a:r>
          </a:p>
          <a:p>
            <a:pPr algn="ctr">
              <a:lnSpc>
                <a:spcPts val="2859"/>
              </a:lnSpc>
              <a:spcBef>
                <a:spcPct val="0"/>
              </a:spcBef>
            </a:pPr>
          </a:p>
          <a:p>
            <a:pPr algn="ctr">
              <a:lnSpc>
                <a:spcPts val="2859"/>
              </a:lnSpc>
              <a:spcBef>
                <a:spcPct val="0"/>
              </a:spcBef>
            </a:pPr>
            <a:r>
              <a:rPr lang="en-US" sz="2199">
                <a:solidFill>
                  <a:srgbClr val="000000"/>
                </a:solidFill>
                <a:latin typeface="Open Sauce"/>
                <a:ea typeface="Open Sauce"/>
                <a:cs typeface="Open Sauce"/>
                <a:sym typeface="Open Sauce"/>
              </a:rPr>
              <a:t>private static int numb = 5;</a:t>
            </a:r>
          </a:p>
        </p:txBody>
      </p:sp>
      <p:sp>
        <p:nvSpPr>
          <p:cNvPr name="TextBox 17" id="17"/>
          <p:cNvSpPr txBox="true"/>
          <p:nvPr/>
        </p:nvSpPr>
        <p:spPr>
          <a:xfrm rot="0">
            <a:off x="766631" y="8067000"/>
            <a:ext cx="7940647" cy="1076894"/>
          </a:xfrm>
          <a:prstGeom prst="rect">
            <a:avLst/>
          </a:prstGeom>
        </p:spPr>
        <p:txBody>
          <a:bodyPr anchor="t" rtlCol="false" tIns="0" lIns="0" bIns="0" rIns="0">
            <a:spAutoFit/>
          </a:bodyPr>
          <a:lstStyle/>
          <a:p>
            <a:pPr algn="ctr">
              <a:lnSpc>
                <a:spcPts val="2859"/>
              </a:lnSpc>
              <a:spcBef>
                <a:spcPct val="0"/>
              </a:spcBef>
            </a:pPr>
            <a:r>
              <a:rPr lang="en-US" b="true" sz="2199">
                <a:solidFill>
                  <a:srgbClr val="000000"/>
                </a:solidFill>
                <a:latin typeface="Open Sauce Bold"/>
                <a:ea typeface="Open Sauce Bold"/>
                <a:cs typeface="Open Sauce Bold"/>
                <a:sym typeface="Open Sauce Bold"/>
              </a:rPr>
              <a:t>Методи</a:t>
            </a:r>
            <a:r>
              <a:rPr lang="en-US" sz="2199">
                <a:solidFill>
                  <a:srgbClr val="000000"/>
                </a:solidFill>
                <a:latin typeface="Open Sauce"/>
                <a:ea typeface="Open Sauce"/>
                <a:cs typeface="Open Sauce"/>
                <a:sym typeface="Open Sauce"/>
              </a:rPr>
              <a:t>: методите са начин, за да се опише поведението, което е присъщо на представителите на дадения клас. Метод се декларира така:</a:t>
            </a:r>
          </a:p>
        </p:txBody>
      </p:sp>
      <p:sp>
        <p:nvSpPr>
          <p:cNvPr name="TextBox 18" id="18"/>
          <p:cNvSpPr txBox="true"/>
          <p:nvPr/>
        </p:nvSpPr>
        <p:spPr>
          <a:xfrm rot="0">
            <a:off x="9590282" y="8067000"/>
            <a:ext cx="6123561" cy="1076894"/>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public void speаk() {</a:t>
            </a:r>
          </a:p>
          <a:p>
            <a:pPr algn="l">
              <a:lnSpc>
                <a:spcPts val="2859"/>
              </a:lnSpc>
              <a:spcBef>
                <a:spcPct val="0"/>
              </a:spcBef>
            </a:pPr>
            <a:r>
              <a:rPr lang="en-US" sz="2199">
                <a:solidFill>
                  <a:srgbClr val="000000"/>
                </a:solidFill>
                <a:latin typeface="Open Sauce"/>
                <a:ea typeface="Open Sauce"/>
                <a:cs typeface="Open Sauce"/>
                <a:sym typeface="Open Sauce"/>
              </a:rPr>
              <a:t>  System.out.println("Hi, my name is " + name);</a:t>
            </a:r>
          </a:p>
          <a:p>
            <a:pPr algn="l">
              <a:lnSpc>
                <a:spcPts val="2859"/>
              </a:lnSpc>
              <a:spcBef>
                <a:spcPct val="0"/>
              </a:spcBef>
            </a:pPr>
            <a:r>
              <a:rPr lang="en-US" sz="2199">
                <a:solidFill>
                  <a:srgbClr val="000000"/>
                </a:solidFill>
                <a:latin typeface="Open Sauce"/>
                <a:ea typeface="Open Sauce"/>
                <a:cs typeface="Open Sauce"/>
                <a:sym typeface="Open Sauce"/>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DAGg-X-dltE</dc:identifier>
  <dcterms:modified xsi:type="dcterms:W3CDTF">2011-08-01T06:04:30Z</dcterms:modified>
  <cp:revision>1</cp:revision>
  <dc:title>ЛУ-2-Java</dc:title>
</cp:coreProperties>
</file>